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50"/>
  </p:notesMasterIdLst>
  <p:sldIdLst>
    <p:sldId id="256" r:id="rId2"/>
    <p:sldId id="353" r:id="rId3"/>
    <p:sldId id="348" r:id="rId4"/>
    <p:sldId id="338" r:id="rId5"/>
    <p:sldId id="280" r:id="rId6"/>
    <p:sldId id="281" r:id="rId7"/>
    <p:sldId id="282" r:id="rId8"/>
    <p:sldId id="283" r:id="rId9"/>
    <p:sldId id="284" r:id="rId10"/>
    <p:sldId id="285" r:id="rId11"/>
    <p:sldId id="286" r:id="rId12"/>
    <p:sldId id="288" r:id="rId13"/>
    <p:sldId id="349" r:id="rId14"/>
    <p:sldId id="319" r:id="rId15"/>
    <p:sldId id="352" r:id="rId16"/>
    <p:sldId id="318" r:id="rId17"/>
    <p:sldId id="351" r:id="rId18"/>
    <p:sldId id="340" r:id="rId19"/>
    <p:sldId id="291" r:id="rId20"/>
    <p:sldId id="341" r:id="rId21"/>
    <p:sldId id="342" r:id="rId22"/>
    <p:sldId id="343" r:id="rId23"/>
    <p:sldId id="350" r:id="rId24"/>
    <p:sldId id="344" r:id="rId25"/>
    <p:sldId id="296" r:id="rId26"/>
    <p:sldId id="345" r:id="rId27"/>
    <p:sldId id="332" r:id="rId28"/>
    <p:sldId id="334" r:id="rId29"/>
    <p:sldId id="333" r:id="rId30"/>
    <p:sldId id="346" r:id="rId31"/>
    <p:sldId id="257" r:id="rId32"/>
    <p:sldId id="259" r:id="rId33"/>
    <p:sldId id="347" r:id="rId34"/>
    <p:sldId id="260" r:id="rId35"/>
    <p:sldId id="261" r:id="rId36"/>
    <p:sldId id="262" r:id="rId37"/>
    <p:sldId id="292" r:id="rId38"/>
    <p:sldId id="293" r:id="rId39"/>
    <p:sldId id="294" r:id="rId40"/>
    <p:sldId id="268" r:id="rId41"/>
    <p:sldId id="269" r:id="rId42"/>
    <p:sldId id="270" r:id="rId43"/>
    <p:sldId id="271" r:id="rId44"/>
    <p:sldId id="335" r:id="rId45"/>
    <p:sldId id="336" r:id="rId46"/>
    <p:sldId id="272" r:id="rId47"/>
    <p:sldId id="273" r:id="rId48"/>
    <p:sldId id="290" r:id="rId49"/>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jVe3c9l+7E6HcOTzYbQqIoHBoKs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B1D3B9F-A857-4C33-8FFC-6B44538719A5}">
  <a:tblStyle styleId="{CB1D3B9F-A857-4C33-8FFC-6B44538719A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06"/>
    <p:restoredTop sz="76408"/>
  </p:normalViewPr>
  <p:slideViewPr>
    <p:cSldViewPr snapToGrid="0" snapToObjects="1">
      <p:cViewPr varScale="1">
        <p:scale>
          <a:sx n="92" d="100"/>
          <a:sy n="92" d="100"/>
        </p:scale>
        <p:origin x="2336" y="192"/>
      </p:cViewPr>
      <p:guideLst/>
    </p:cSldViewPr>
  </p:slideViewPr>
  <p:notesTextViewPr>
    <p:cViewPr>
      <p:scale>
        <a:sx n="140" d="100"/>
        <a:sy n="14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customschemas.google.com/relationships/presentationmetadata" Target="meta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51" name="Google Shape;51;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6" name="Google Shape;456;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57" name="Google Shape;457;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p3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0" name="Google Shape;470;p3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71" name="Google Shape;471;p3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p3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9" name="Google Shape;499;p39: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500" name="Google Shape;500;p39: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7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66" name="Google Shape;566;p7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p3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9" name="Google Shape;499;p39: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00" name="Google Shape;500;p39: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extLst>
      <p:ext uri="{BB962C8B-B14F-4D97-AF65-F5344CB8AC3E}">
        <p14:creationId xmlns:p14="http://schemas.microsoft.com/office/powerpoint/2010/main" val="1496879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p7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11" name="Google Shape;611;p7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p4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5" name="Google Shape;515;p40: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16" name="Google Shape;516;p40: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16</a:t>
            </a:fld>
            <a:endParaRPr/>
          </a:p>
        </p:txBody>
      </p:sp>
    </p:spTree>
    <p:extLst>
      <p:ext uri="{BB962C8B-B14F-4D97-AF65-F5344CB8AC3E}">
        <p14:creationId xmlns:p14="http://schemas.microsoft.com/office/powerpoint/2010/main" val="3707281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p7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98" name="Google Shape;598;p7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p4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5" name="Google Shape;535;p41: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36" name="Google Shape;536;p41: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p4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7" name="Google Shape;577;p4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78" name="Google Shape;578;p4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8487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Google Shape;592;p4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3" name="Google Shape;593;p4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94" name="Google Shape;594;p4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p4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4" name="Google Shape;604;p4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05" name="Google Shape;605;p4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p4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5" name="Google Shape;615;p4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16" name="Google Shape;616;p4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p7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85" name="Google Shape;585;p7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p7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1" name="Google Shape;641;p7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42" name="Google Shape;642;p7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7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8" name="Google Shape;668;p78: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69" name="Google Shape;669;p78: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835036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89497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97184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021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7595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06973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263056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8" name="Google Shape;78;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88" name="Google Shape;88;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37</a:t>
            </a:fld>
            <a:endParaRPr/>
          </a:p>
        </p:txBody>
      </p:sp>
    </p:spTree>
    <p:extLst>
      <p:ext uri="{BB962C8B-B14F-4D97-AF65-F5344CB8AC3E}">
        <p14:creationId xmlns:p14="http://schemas.microsoft.com/office/powerpoint/2010/main" val="5668502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38</a:t>
            </a:fld>
            <a:endParaRPr/>
          </a:p>
        </p:txBody>
      </p:sp>
    </p:spTree>
    <p:extLst>
      <p:ext uri="{BB962C8B-B14F-4D97-AF65-F5344CB8AC3E}">
        <p14:creationId xmlns:p14="http://schemas.microsoft.com/office/powerpoint/2010/main" val="21433810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39</a:t>
            </a:fld>
            <a:endParaRPr/>
          </a:p>
        </p:txBody>
      </p:sp>
    </p:spTree>
    <p:extLst>
      <p:ext uri="{BB962C8B-B14F-4D97-AF65-F5344CB8AC3E}">
        <p14:creationId xmlns:p14="http://schemas.microsoft.com/office/powerpoint/2010/main" val="179477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3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8" name="Google Shape;368;p3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69" name="Google Shape;369;p3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4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41: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95" name="Google Shape;195;p41: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40</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4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4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03" name="Google Shape;203;p4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4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4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11" name="Google Shape;211;p4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42</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43</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44</a:t>
            </a:fld>
            <a:endParaRPr/>
          </a:p>
        </p:txBody>
      </p:sp>
    </p:spTree>
    <p:extLst>
      <p:ext uri="{BB962C8B-B14F-4D97-AF65-F5344CB8AC3E}">
        <p14:creationId xmlns:p14="http://schemas.microsoft.com/office/powerpoint/2010/main" val="18226882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45</a:t>
            </a:fld>
            <a:endParaRPr/>
          </a:p>
        </p:txBody>
      </p:sp>
    </p:spTree>
    <p:extLst>
      <p:ext uri="{BB962C8B-B14F-4D97-AF65-F5344CB8AC3E}">
        <p14:creationId xmlns:p14="http://schemas.microsoft.com/office/powerpoint/2010/main" val="27690846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1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1" name="Google Shape;231;p1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46</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4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p4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9" name="Google Shape;239;p4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47</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8: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90" name="Google Shape;390;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1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98" name="Google Shape;398;p1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1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06" name="Google Shape;406;p1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3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4" name="Google Shape;414;p3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15" name="Google Shape;415;p3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7" name="Google Shape;437;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38" name="Google Shape;438;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6" name="Google Shape;446;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47" name="Google Shape;447;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233915"/>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Autumn 2022</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
        <p:nvSpPr>
          <p:cNvPr id="9" name="Google Shape;13;p22">
            <a:extLst>
              <a:ext uri="{FF2B5EF4-FFF2-40B4-BE49-F238E27FC236}">
                <a16:creationId xmlns:a16="http://schemas.microsoft.com/office/drawing/2014/main" id="{8225EAFB-4952-8053-0017-A58037CB9D3D}"/>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10" name="Google Shape;14;p22">
            <a:extLst>
              <a:ext uri="{FF2B5EF4-FFF2-40B4-BE49-F238E27FC236}">
                <a16:creationId xmlns:a16="http://schemas.microsoft.com/office/drawing/2014/main" id="{3680A5D6-B31C-2F7E-BC4A-81F652241907}"/>
              </a:ext>
            </a:extLst>
          </p:cNvPr>
          <p:cNvPicPr preferRelativeResize="0"/>
          <p:nvPr userDrawn="1"/>
        </p:nvPicPr>
        <p:blipFill rotWithShape="1">
          <a:blip r:embed="rId4">
            <a:alphaModFix/>
          </a:blip>
          <a:srcRect/>
          <a:stretch/>
        </p:blipFill>
        <p:spPr>
          <a:xfrm>
            <a:off x="26376" y="25342"/>
            <a:ext cx="2150721" cy="169037"/>
          </a:xfrm>
          <a:prstGeom prst="rect">
            <a:avLst/>
          </a:prstGeom>
          <a:noFill/>
          <a:ln>
            <a:noFill/>
          </a:ln>
        </p:spPr>
      </p:pic>
      <p:sp>
        <p:nvSpPr>
          <p:cNvPr id="12" name="Google Shape;16;p22">
            <a:extLst>
              <a:ext uri="{FF2B5EF4-FFF2-40B4-BE49-F238E27FC236}">
                <a16:creationId xmlns:a16="http://schemas.microsoft.com/office/drawing/2014/main" id="{B480A121-4ACE-9276-B14D-EE28D54355BB}"/>
              </a:ext>
            </a:extLst>
          </p:cNvPr>
          <p:cNvSpPr txBox="1"/>
          <p:nvPr userDrawn="1"/>
        </p:nvSpPr>
        <p:spPr>
          <a:xfrm>
            <a:off x="0" y="27429"/>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12: Test-taking Strategies &amp; Midterm Practice</a:t>
            </a:r>
            <a:endParaRPr sz="1400" b="0" i="0" u="none" strike="noStrike" cap="none" dirty="0">
              <a:solidFill>
                <a:srgbClr val="000000"/>
              </a:solidFill>
              <a:latin typeface="Arial"/>
              <a:ea typeface="Arial"/>
              <a:cs typeface="Arial"/>
              <a:sym typeface="Arial"/>
            </a:endParaRPr>
          </a:p>
        </p:txBody>
      </p:sp>
      <p:sp>
        <p:nvSpPr>
          <p:cNvPr id="11" name="Google Shape;15;p22">
            <a:extLst>
              <a:ext uri="{FF2B5EF4-FFF2-40B4-BE49-F238E27FC236}">
                <a16:creationId xmlns:a16="http://schemas.microsoft.com/office/drawing/2014/main" id="{57F7E541-BA3E-7FE6-4921-AE8AD8AC4B1E}"/>
              </a:ext>
            </a:extLst>
          </p:cNvPr>
          <p:cNvSpPr txBox="1"/>
          <p:nvPr userDrawn="1"/>
        </p:nvSpPr>
        <p:spPr>
          <a:xfrm>
            <a:off x="7362275" y="27425"/>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2" name="Google Shape;13;p22">
            <a:extLst>
              <a:ext uri="{FF2B5EF4-FFF2-40B4-BE49-F238E27FC236}">
                <a16:creationId xmlns:a16="http://schemas.microsoft.com/office/drawing/2014/main" id="{C0342082-4121-8F98-AB05-B7D54EB76302}"/>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 name="Google Shape;14;p22">
            <a:extLst>
              <a:ext uri="{FF2B5EF4-FFF2-40B4-BE49-F238E27FC236}">
                <a16:creationId xmlns:a16="http://schemas.microsoft.com/office/drawing/2014/main" id="{49A5EC82-C850-DF1C-B690-9427E2829DAA}"/>
              </a:ext>
            </a:extLst>
          </p:cNvPr>
          <p:cNvPicPr preferRelativeResize="0"/>
          <p:nvPr userDrawn="1"/>
        </p:nvPicPr>
        <p:blipFill rotWithShape="1">
          <a:blip r:embed="rId4">
            <a:alphaModFix/>
          </a:blip>
          <a:srcRect/>
          <a:stretch/>
        </p:blipFill>
        <p:spPr>
          <a:xfrm>
            <a:off x="26376" y="25342"/>
            <a:ext cx="2150721" cy="169037"/>
          </a:xfrm>
          <a:prstGeom prst="rect">
            <a:avLst/>
          </a:prstGeom>
          <a:noFill/>
          <a:ln>
            <a:noFill/>
          </a:ln>
        </p:spPr>
      </p:pic>
      <p:sp>
        <p:nvSpPr>
          <p:cNvPr id="4" name="Google Shape;16;p22">
            <a:extLst>
              <a:ext uri="{FF2B5EF4-FFF2-40B4-BE49-F238E27FC236}">
                <a16:creationId xmlns:a16="http://schemas.microsoft.com/office/drawing/2014/main" id="{87D4C639-4A16-5891-5BDD-E4801AD786E9}"/>
              </a:ext>
            </a:extLst>
          </p:cNvPr>
          <p:cNvSpPr txBox="1"/>
          <p:nvPr userDrawn="1"/>
        </p:nvSpPr>
        <p:spPr>
          <a:xfrm>
            <a:off x="0" y="27429"/>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12: Test-taking Strategies &amp; Midterm Practice</a:t>
            </a:r>
            <a:endParaRPr sz="1400" b="0" i="0" u="none" strike="noStrike" cap="none" dirty="0">
              <a:solidFill>
                <a:srgbClr val="000000"/>
              </a:solidFill>
              <a:latin typeface="Arial"/>
              <a:ea typeface="Arial"/>
              <a:cs typeface="Arial"/>
              <a:sym typeface="Arial"/>
            </a:endParaRPr>
          </a:p>
        </p:txBody>
      </p:sp>
      <p:sp>
        <p:nvSpPr>
          <p:cNvPr id="5" name="Google Shape;15;p22">
            <a:extLst>
              <a:ext uri="{FF2B5EF4-FFF2-40B4-BE49-F238E27FC236}">
                <a16:creationId xmlns:a16="http://schemas.microsoft.com/office/drawing/2014/main" id="{2829F13E-3CB5-B2FC-6F1C-63FE9FDB3EE4}"/>
              </a:ext>
            </a:extLst>
          </p:cNvPr>
          <p:cNvSpPr txBox="1"/>
          <p:nvPr userDrawn="1"/>
        </p:nvSpPr>
        <p:spPr>
          <a:xfrm>
            <a:off x="7362275" y="27425"/>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16.png"/><Relationship Id="rId12"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spreadsheets/d/1YTG82FnJW8VPxVmCT8xYnXYLAK2WJRlRdaVmVLPgbRM/edit?usp=shar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685800" y="2431662"/>
            <a:ext cx="7772400" cy="1789112"/>
          </a:xfrm>
          <a:prstGeom prst="rect">
            <a:avLst/>
          </a:prstGeom>
          <a:noFill/>
          <a:ln>
            <a:noFill/>
          </a:ln>
        </p:spPr>
        <p:txBody>
          <a:bodyPr spcFirstLastPara="1" wrap="square" lIns="91425" tIns="45700" rIns="91425" bIns="45700" anchor="t" anchorCtr="0">
            <a:noAutofit/>
          </a:bodyPr>
          <a:lstStyle/>
          <a:p>
            <a:pPr lvl="0"/>
            <a:r>
              <a:rPr lang="en-US" dirty="0"/>
              <a:t>Test-taking Strategies &amp;</a:t>
            </a:r>
            <a:br>
              <a:rPr lang="en-US" dirty="0"/>
            </a:br>
            <a:r>
              <a:rPr lang="en-US" dirty="0"/>
              <a:t>Midterm Practice </a:t>
            </a:r>
            <a:r>
              <a:rPr lang="en-US" b="0" dirty="0"/>
              <a:t>Exam</a:t>
            </a:r>
            <a:br>
              <a:rPr lang="en-US" b="0" dirty="0"/>
            </a:br>
            <a:endParaRPr sz="3100" dirty="0"/>
          </a:p>
          <a:p>
            <a:pPr marL="0" lvl="0" indent="0" algn="l" rtl="0">
              <a:lnSpc>
                <a:spcPct val="80000"/>
              </a:lnSpc>
              <a:spcBef>
                <a:spcPts val="0"/>
              </a:spcBef>
              <a:spcAft>
                <a:spcPts val="0"/>
              </a:spcAft>
              <a:buSzPts val="1400"/>
              <a:buNone/>
            </a:pPr>
            <a:endParaRPr sz="2400" i="1" dirty="0"/>
          </a:p>
        </p:txBody>
      </p:sp>
      <p:sp>
        <p:nvSpPr>
          <p:cNvPr id="54" name="Google Shape;54;p1"/>
          <p:cNvSpPr txBox="1">
            <a:spLocks noGrp="1"/>
          </p:cNvSpPr>
          <p:nvPr>
            <p:ph type="subTitle" idx="1"/>
          </p:nvPr>
        </p:nvSpPr>
        <p:spPr>
          <a:xfrm>
            <a:off x="685800" y="5221904"/>
            <a:ext cx="7772400" cy="1292251"/>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40"/>
              <a:buNone/>
            </a:pPr>
            <a:r>
              <a:rPr lang="en-US" sz="2400" dirty="0"/>
              <a:t>Hack CPU Logic, Test-taking Strategies, Midterm Practice Exam, Practice Exam Walkthrough and Rubric</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Instruction Handling</a:t>
            </a:r>
            <a:endParaRPr/>
          </a:p>
        </p:txBody>
      </p:sp>
      <p:sp>
        <p:nvSpPr>
          <p:cNvPr id="11" name="Google Shape;504;p39">
            <a:extLst>
              <a:ext uri="{FF2B5EF4-FFF2-40B4-BE49-F238E27FC236}">
                <a16:creationId xmlns:a16="http://schemas.microsoft.com/office/drawing/2014/main" id="{ECCA2809-D0B3-C330-6821-E5393F45D751}"/>
              </a:ext>
            </a:extLst>
          </p:cNvPr>
          <p:cNvSpPr/>
          <p:nvPr/>
        </p:nvSpPr>
        <p:spPr>
          <a:xfrm>
            <a:off x="1451903" y="1461110"/>
            <a:ext cx="6687300" cy="2376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2" name="Google Shape;505;p39">
            <a:extLst>
              <a:ext uri="{FF2B5EF4-FFF2-40B4-BE49-F238E27FC236}">
                <a16:creationId xmlns:a16="http://schemas.microsoft.com/office/drawing/2014/main" id="{98940901-1FE1-BA26-994A-21E20BAD8513}"/>
              </a:ext>
            </a:extLst>
          </p:cNvPr>
          <p:cNvSpPr/>
          <p:nvPr/>
        </p:nvSpPr>
        <p:spPr>
          <a:xfrm>
            <a:off x="4094479" y="1197669"/>
            <a:ext cx="10160" cy="2702560"/>
          </a:xfrm>
          <a:custGeom>
            <a:avLst/>
            <a:gdLst/>
            <a:ahLst/>
            <a:cxnLst/>
            <a:rect l="l" t="t" r="r" b="b"/>
            <a:pathLst>
              <a:path w="10160" h="2702560" extrusionOk="0">
                <a:moveTo>
                  <a:pt x="10160" y="0"/>
                </a:moveTo>
                <a:lnTo>
                  <a:pt x="0" y="27025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3" name="Google Shape;506;p39">
            <a:extLst>
              <a:ext uri="{FF2B5EF4-FFF2-40B4-BE49-F238E27FC236}">
                <a16:creationId xmlns:a16="http://schemas.microsoft.com/office/drawing/2014/main" id="{2D91B8FE-8569-37F8-FADA-76D0D5853B82}"/>
              </a:ext>
            </a:extLst>
          </p:cNvPr>
          <p:cNvSpPr/>
          <p:nvPr/>
        </p:nvSpPr>
        <p:spPr>
          <a:xfrm>
            <a:off x="4104640" y="1217989"/>
            <a:ext cx="4480559" cy="10159"/>
          </a:xfrm>
          <a:custGeom>
            <a:avLst/>
            <a:gdLst/>
            <a:ahLst/>
            <a:cxnLst/>
            <a:rect l="l" t="t" r="r" b="b"/>
            <a:pathLst>
              <a:path w="4480559" h="10159" extrusionOk="0">
                <a:moveTo>
                  <a:pt x="0" y="0"/>
                </a:moveTo>
                <a:lnTo>
                  <a:pt x="4480560" y="101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60" name="Google Shape;460;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
        <p:nvSpPr>
          <p:cNvPr id="464" name="Google Shape;464;p36"/>
          <p:cNvSpPr txBox="1"/>
          <p:nvPr/>
        </p:nvSpPr>
        <p:spPr>
          <a:xfrm>
            <a:off x="1574800" y="3219510"/>
            <a:ext cx="2052300" cy="369600"/>
          </a:xfrm>
          <a:prstGeom prst="rect">
            <a:avLst/>
          </a:prstGeom>
          <a:solidFill>
            <a:srgbClr val="F8CBAD"/>
          </a:solidFill>
          <a:ln>
            <a:noFill/>
          </a:ln>
        </p:spPr>
        <p:txBody>
          <a:bodyPr spcFirstLastPara="1" wrap="square" lIns="0" tIns="33000" rIns="0" bIns="0" anchor="t" anchorCtr="0">
            <a:noAutofit/>
          </a:bodyPr>
          <a:lstStyle/>
          <a:p>
            <a:pPr marL="10541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0</a:t>
            </a:r>
            <a:r>
              <a:rPr lang="en-US" sz="1800" b="0" i="0" u="none" strike="noStrike" cap="none">
                <a:solidFill>
                  <a:srgbClr val="0000FF"/>
                </a:solidFill>
                <a:latin typeface="Calibri"/>
                <a:ea typeface="Calibri"/>
                <a:cs typeface="Calibri"/>
                <a:sym typeface="Calibri"/>
              </a:rPr>
              <a:t>000000000000101</a:t>
            </a:r>
            <a:endParaRPr sz="1800" b="0" i="0" u="none" strike="noStrike" cap="none">
              <a:solidFill>
                <a:srgbClr val="000000"/>
              </a:solidFill>
              <a:latin typeface="Calibri"/>
              <a:ea typeface="Calibri"/>
              <a:cs typeface="Calibri"/>
              <a:sym typeface="Calibri"/>
            </a:endParaRPr>
          </a:p>
        </p:txBody>
      </p:sp>
      <p:sp>
        <p:nvSpPr>
          <p:cNvPr id="465" name="Google Shape;465;p36"/>
          <p:cNvSpPr/>
          <p:nvPr/>
        </p:nvSpPr>
        <p:spPr>
          <a:xfrm>
            <a:off x="566597" y="3642684"/>
            <a:ext cx="1466850" cy="739139"/>
          </a:xfrm>
          <a:custGeom>
            <a:avLst/>
            <a:gdLst/>
            <a:ahLst/>
            <a:cxnLst/>
            <a:rect l="l" t="t" r="r" b="b"/>
            <a:pathLst>
              <a:path w="1466850" h="739139" extrusionOk="0">
                <a:moveTo>
                  <a:pt x="1392178" y="293475"/>
                </a:moveTo>
                <a:lnTo>
                  <a:pt x="74251" y="293475"/>
                </a:lnTo>
                <a:lnTo>
                  <a:pt x="45349" y="299310"/>
                </a:lnTo>
                <a:lnTo>
                  <a:pt x="21747" y="315223"/>
                </a:lnTo>
                <a:lnTo>
                  <a:pt x="5835" y="338825"/>
                </a:lnTo>
                <a:lnTo>
                  <a:pt x="0" y="367725"/>
                </a:lnTo>
                <a:lnTo>
                  <a:pt x="0" y="664721"/>
                </a:lnTo>
                <a:lnTo>
                  <a:pt x="5835" y="693624"/>
                </a:lnTo>
                <a:lnTo>
                  <a:pt x="21747" y="717225"/>
                </a:lnTo>
                <a:lnTo>
                  <a:pt x="45349" y="733138"/>
                </a:lnTo>
                <a:lnTo>
                  <a:pt x="74251" y="738973"/>
                </a:lnTo>
                <a:lnTo>
                  <a:pt x="1392178" y="738973"/>
                </a:lnTo>
                <a:lnTo>
                  <a:pt x="1421081" y="733138"/>
                </a:lnTo>
                <a:lnTo>
                  <a:pt x="1444682" y="717225"/>
                </a:lnTo>
                <a:lnTo>
                  <a:pt x="1460595" y="693624"/>
                </a:lnTo>
                <a:lnTo>
                  <a:pt x="1466430" y="664721"/>
                </a:lnTo>
                <a:lnTo>
                  <a:pt x="1466430" y="367725"/>
                </a:lnTo>
                <a:lnTo>
                  <a:pt x="1460595" y="338825"/>
                </a:lnTo>
                <a:lnTo>
                  <a:pt x="1444682" y="315223"/>
                </a:lnTo>
                <a:lnTo>
                  <a:pt x="1421081" y="299310"/>
                </a:lnTo>
                <a:lnTo>
                  <a:pt x="1392178" y="293475"/>
                </a:lnTo>
                <a:close/>
              </a:path>
              <a:path w="1466850" h="739139" extrusionOk="0">
                <a:moveTo>
                  <a:pt x="1172674" y="0"/>
                </a:moveTo>
                <a:lnTo>
                  <a:pt x="855418" y="293475"/>
                </a:lnTo>
                <a:lnTo>
                  <a:pt x="1222025" y="293475"/>
                </a:lnTo>
                <a:lnTo>
                  <a:pt x="1172674" y="0"/>
                </a:lnTo>
                <a:close/>
              </a:path>
            </a:pathLst>
          </a:custGeom>
          <a:solidFill>
            <a:srgbClr val="F4B18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66" name="Google Shape;466;p36"/>
          <p:cNvSpPr txBox="1"/>
          <p:nvPr/>
        </p:nvSpPr>
        <p:spPr>
          <a:xfrm>
            <a:off x="760856" y="4007875"/>
            <a:ext cx="10782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500"/>
              <a:buFont typeface="Arial"/>
              <a:buNone/>
            </a:pPr>
            <a:r>
              <a:rPr lang="en-US" sz="1500" b="0" i="0" u="none" strike="noStrike" cap="none">
                <a:solidFill>
                  <a:srgbClr val="000000"/>
                </a:solidFill>
                <a:latin typeface="Calibri"/>
                <a:ea typeface="Calibri"/>
                <a:cs typeface="Calibri"/>
                <a:sym typeface="Calibri"/>
              </a:rPr>
              <a:t>A-instruction</a:t>
            </a:r>
            <a:endParaRPr sz="1500" b="0" i="0" u="none" strike="noStrike" cap="none">
              <a:solidFill>
                <a:srgbClr val="000000"/>
              </a:solidFill>
              <a:latin typeface="Calibri"/>
              <a:ea typeface="Calibri"/>
              <a:cs typeface="Calibri"/>
              <a:sym typeface="Calibri"/>
            </a:endParaRPr>
          </a:p>
        </p:txBody>
      </p:sp>
      <p:sp>
        <p:nvSpPr>
          <p:cNvPr id="467" name="Google Shape;467;p36"/>
          <p:cNvSpPr txBox="1"/>
          <p:nvPr/>
        </p:nvSpPr>
        <p:spPr>
          <a:xfrm>
            <a:off x="1102750" y="3252181"/>
            <a:ext cx="3093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rPr>
              <a:t>@5</a:t>
            </a:r>
            <a:endParaRPr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12" name="Google Shape;504;p39">
            <a:extLst>
              <a:ext uri="{FF2B5EF4-FFF2-40B4-BE49-F238E27FC236}">
                <a16:creationId xmlns:a16="http://schemas.microsoft.com/office/drawing/2014/main" id="{351D0D5E-C1F6-31CF-64AF-5638847730DF}"/>
              </a:ext>
            </a:extLst>
          </p:cNvPr>
          <p:cNvSpPr/>
          <p:nvPr/>
        </p:nvSpPr>
        <p:spPr>
          <a:xfrm>
            <a:off x="1451903" y="1461110"/>
            <a:ext cx="6687300" cy="2376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3" name="Google Shape;505;p39">
            <a:extLst>
              <a:ext uri="{FF2B5EF4-FFF2-40B4-BE49-F238E27FC236}">
                <a16:creationId xmlns:a16="http://schemas.microsoft.com/office/drawing/2014/main" id="{8514B7A6-6BB0-EF25-23F7-2378DFF948F1}"/>
              </a:ext>
            </a:extLst>
          </p:cNvPr>
          <p:cNvSpPr/>
          <p:nvPr/>
        </p:nvSpPr>
        <p:spPr>
          <a:xfrm>
            <a:off x="4094479" y="1197669"/>
            <a:ext cx="10160" cy="2702560"/>
          </a:xfrm>
          <a:custGeom>
            <a:avLst/>
            <a:gdLst/>
            <a:ahLst/>
            <a:cxnLst/>
            <a:rect l="l" t="t" r="r" b="b"/>
            <a:pathLst>
              <a:path w="10160" h="2702560" extrusionOk="0">
                <a:moveTo>
                  <a:pt x="10160" y="0"/>
                </a:moveTo>
                <a:lnTo>
                  <a:pt x="0" y="27025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4" name="Google Shape;506;p39">
            <a:extLst>
              <a:ext uri="{FF2B5EF4-FFF2-40B4-BE49-F238E27FC236}">
                <a16:creationId xmlns:a16="http://schemas.microsoft.com/office/drawing/2014/main" id="{775C6408-A45B-0AF1-2DB4-FDCF56A06A56}"/>
              </a:ext>
            </a:extLst>
          </p:cNvPr>
          <p:cNvSpPr/>
          <p:nvPr/>
        </p:nvSpPr>
        <p:spPr>
          <a:xfrm>
            <a:off x="4104640" y="1217989"/>
            <a:ext cx="4480559" cy="10159"/>
          </a:xfrm>
          <a:custGeom>
            <a:avLst/>
            <a:gdLst/>
            <a:ahLst/>
            <a:cxnLst/>
            <a:rect l="l" t="t" r="r" b="b"/>
            <a:pathLst>
              <a:path w="4480559" h="10159" extrusionOk="0">
                <a:moveTo>
                  <a:pt x="0" y="0"/>
                </a:moveTo>
                <a:lnTo>
                  <a:pt x="4480560" y="101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73" name="Google Shape;473;p3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Instruction Handling</a:t>
            </a:r>
            <a:endParaRPr/>
          </a:p>
        </p:txBody>
      </p:sp>
      <p:sp>
        <p:nvSpPr>
          <p:cNvPr id="474" name="Google Shape;474;p3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sp>
        <p:nvSpPr>
          <p:cNvPr id="478" name="Google Shape;478;p37"/>
          <p:cNvSpPr txBox="1"/>
          <p:nvPr/>
        </p:nvSpPr>
        <p:spPr>
          <a:xfrm>
            <a:off x="1574800" y="3219510"/>
            <a:ext cx="2052300" cy="369600"/>
          </a:xfrm>
          <a:prstGeom prst="rect">
            <a:avLst/>
          </a:prstGeom>
          <a:solidFill>
            <a:srgbClr val="F8CBAD"/>
          </a:solidFill>
          <a:ln>
            <a:noFill/>
          </a:ln>
        </p:spPr>
        <p:txBody>
          <a:bodyPr spcFirstLastPara="1" wrap="square" lIns="0" tIns="33000" rIns="0" bIns="0" anchor="t" anchorCtr="0">
            <a:noAutofit/>
          </a:bodyPr>
          <a:lstStyle/>
          <a:p>
            <a:pPr marL="10541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0</a:t>
            </a:r>
            <a:r>
              <a:rPr lang="en-US" sz="1800" b="0" i="0" u="none" strike="noStrike" cap="none">
                <a:solidFill>
                  <a:srgbClr val="0000FF"/>
                </a:solidFill>
                <a:latin typeface="Calibri"/>
                <a:ea typeface="Calibri"/>
                <a:cs typeface="Calibri"/>
                <a:sym typeface="Calibri"/>
              </a:rPr>
              <a:t>000000000000101</a:t>
            </a:r>
            <a:endParaRPr sz="1800" b="0" i="0" u="none" strike="noStrike" cap="none">
              <a:solidFill>
                <a:srgbClr val="000000"/>
              </a:solidFill>
              <a:latin typeface="Calibri"/>
              <a:ea typeface="Calibri"/>
              <a:cs typeface="Calibri"/>
              <a:sym typeface="Calibri"/>
            </a:endParaRPr>
          </a:p>
        </p:txBody>
      </p:sp>
      <p:sp>
        <p:nvSpPr>
          <p:cNvPr id="479" name="Google Shape;479;p37"/>
          <p:cNvSpPr/>
          <p:nvPr/>
        </p:nvSpPr>
        <p:spPr>
          <a:xfrm>
            <a:off x="566597" y="3642684"/>
            <a:ext cx="1466850" cy="739139"/>
          </a:xfrm>
          <a:custGeom>
            <a:avLst/>
            <a:gdLst/>
            <a:ahLst/>
            <a:cxnLst/>
            <a:rect l="l" t="t" r="r" b="b"/>
            <a:pathLst>
              <a:path w="1466850" h="739139" extrusionOk="0">
                <a:moveTo>
                  <a:pt x="1392178" y="293475"/>
                </a:moveTo>
                <a:lnTo>
                  <a:pt x="74251" y="293475"/>
                </a:lnTo>
                <a:lnTo>
                  <a:pt x="45349" y="299310"/>
                </a:lnTo>
                <a:lnTo>
                  <a:pt x="21747" y="315223"/>
                </a:lnTo>
                <a:lnTo>
                  <a:pt x="5835" y="338825"/>
                </a:lnTo>
                <a:lnTo>
                  <a:pt x="0" y="367725"/>
                </a:lnTo>
                <a:lnTo>
                  <a:pt x="0" y="664721"/>
                </a:lnTo>
                <a:lnTo>
                  <a:pt x="5835" y="693624"/>
                </a:lnTo>
                <a:lnTo>
                  <a:pt x="21747" y="717225"/>
                </a:lnTo>
                <a:lnTo>
                  <a:pt x="45349" y="733138"/>
                </a:lnTo>
                <a:lnTo>
                  <a:pt x="74251" y="738973"/>
                </a:lnTo>
                <a:lnTo>
                  <a:pt x="1392178" y="738973"/>
                </a:lnTo>
                <a:lnTo>
                  <a:pt x="1421081" y="733138"/>
                </a:lnTo>
                <a:lnTo>
                  <a:pt x="1444682" y="717225"/>
                </a:lnTo>
                <a:lnTo>
                  <a:pt x="1460595" y="693624"/>
                </a:lnTo>
                <a:lnTo>
                  <a:pt x="1466430" y="664721"/>
                </a:lnTo>
                <a:lnTo>
                  <a:pt x="1466430" y="367725"/>
                </a:lnTo>
                <a:lnTo>
                  <a:pt x="1460595" y="338825"/>
                </a:lnTo>
                <a:lnTo>
                  <a:pt x="1444682" y="315223"/>
                </a:lnTo>
                <a:lnTo>
                  <a:pt x="1421081" y="299310"/>
                </a:lnTo>
                <a:lnTo>
                  <a:pt x="1392178" y="293475"/>
                </a:lnTo>
                <a:close/>
              </a:path>
              <a:path w="1466850" h="739139" extrusionOk="0">
                <a:moveTo>
                  <a:pt x="1172674" y="0"/>
                </a:moveTo>
                <a:lnTo>
                  <a:pt x="855418" y="293475"/>
                </a:lnTo>
                <a:lnTo>
                  <a:pt x="1222025" y="293475"/>
                </a:lnTo>
                <a:lnTo>
                  <a:pt x="1172674" y="0"/>
                </a:lnTo>
                <a:close/>
              </a:path>
            </a:pathLst>
          </a:custGeom>
          <a:solidFill>
            <a:srgbClr val="F4B18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80" name="Google Shape;480;p37"/>
          <p:cNvSpPr txBox="1"/>
          <p:nvPr/>
        </p:nvSpPr>
        <p:spPr>
          <a:xfrm>
            <a:off x="760856" y="4007875"/>
            <a:ext cx="10782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500"/>
              <a:buFont typeface="Arial"/>
              <a:buNone/>
            </a:pPr>
            <a:r>
              <a:rPr lang="en-US" sz="1500" b="0" i="0" u="none" strike="noStrike" cap="none">
                <a:solidFill>
                  <a:srgbClr val="000000"/>
                </a:solidFill>
                <a:latin typeface="Calibri"/>
                <a:ea typeface="Calibri"/>
                <a:cs typeface="Calibri"/>
                <a:sym typeface="Calibri"/>
              </a:rPr>
              <a:t>A-instruction</a:t>
            </a:r>
            <a:endParaRPr sz="1500" b="0" i="0" u="none" strike="noStrike" cap="none">
              <a:solidFill>
                <a:srgbClr val="000000"/>
              </a:solidFill>
              <a:latin typeface="Calibri"/>
              <a:ea typeface="Calibri"/>
              <a:cs typeface="Calibri"/>
              <a:sym typeface="Calibri"/>
            </a:endParaRPr>
          </a:p>
        </p:txBody>
      </p:sp>
      <p:sp>
        <p:nvSpPr>
          <p:cNvPr id="481" name="Google Shape;481;p37"/>
          <p:cNvSpPr txBox="1"/>
          <p:nvPr/>
        </p:nvSpPr>
        <p:spPr>
          <a:xfrm>
            <a:off x="1102750" y="3252181"/>
            <a:ext cx="3093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rPr>
              <a:t>@5</a:t>
            </a:r>
            <a:endParaRPr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endParaRPr>
          </a:p>
        </p:txBody>
      </p:sp>
      <p:sp>
        <p:nvSpPr>
          <p:cNvPr id="482" name="Google Shape;482;p37"/>
          <p:cNvSpPr txBox="1"/>
          <p:nvPr/>
        </p:nvSpPr>
        <p:spPr>
          <a:xfrm>
            <a:off x="2600950" y="4149110"/>
            <a:ext cx="6498736" cy="2373600"/>
          </a:xfrm>
          <a:prstGeom prst="rect">
            <a:avLst/>
          </a:prstGeom>
          <a:noFill/>
          <a:ln>
            <a:noFill/>
          </a:ln>
        </p:spPr>
        <p:txBody>
          <a:bodyPr spcFirstLastPara="1" wrap="square" lIns="0" tIns="12700" rIns="0" bIns="0" anchor="t" anchorCtr="0">
            <a:noAutofit/>
          </a:bodyPr>
          <a:lstStyle/>
          <a:p>
            <a:pPr>
              <a:spcBef>
                <a:spcPts val="440"/>
              </a:spcBef>
              <a:buClr>
                <a:srgbClr val="4B2A85"/>
              </a:buClr>
              <a:buSzPts val="1800"/>
            </a:pPr>
            <a:r>
              <a:rPr lang="en-US" sz="2200" u="sng" dirty="0">
                <a:latin typeface="Calibri"/>
                <a:ea typeface="Calibri"/>
                <a:cs typeface="Calibri"/>
                <a:sym typeface="Calibri"/>
              </a:rPr>
              <a:t>CPU handling of an A-instruction:</a:t>
            </a:r>
            <a:endParaRPr lang="en-US" sz="2200" b="0" i="0" u="none" strike="noStrike" cap="none" dirty="0">
              <a:solidFill>
                <a:srgbClr val="000000"/>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800"/>
              <a:buFont typeface="Wingdings" pitchFamily="2" charset="2"/>
              <a:buChar char="v"/>
            </a:pPr>
            <a:r>
              <a:rPr lang="en-US" sz="2200" b="0" i="0" u="none" strike="noStrike" cap="none" dirty="0">
                <a:solidFill>
                  <a:srgbClr val="000000"/>
                </a:solidFill>
                <a:latin typeface="Calibri"/>
                <a:ea typeface="Calibri"/>
                <a:cs typeface="Calibri"/>
                <a:sym typeface="Calibri"/>
              </a:rPr>
              <a:t>Decodes the instruction into:</a:t>
            </a:r>
          </a:p>
          <a:p>
            <a:pPr marL="649224" marR="0" lvl="1" indent="-283464" algn="l" rtl="0">
              <a:lnSpc>
                <a:spcPct val="100000"/>
              </a:lnSpc>
              <a:spcBef>
                <a:spcPts val="24"/>
              </a:spcBef>
              <a:spcAft>
                <a:spcPts val="0"/>
              </a:spcAft>
              <a:buClr>
                <a:srgbClr val="4B2A85"/>
              </a:buClr>
              <a:buSzPct val="100000"/>
              <a:buFont typeface="Wingdings" pitchFamily="2" charset="2"/>
              <a:buChar char="§"/>
            </a:pPr>
            <a:r>
              <a:rPr lang="en-US" sz="2200" b="0" i="0" u="none" strike="noStrike" cap="none" dirty="0">
                <a:solidFill>
                  <a:srgbClr val="000000"/>
                </a:solidFill>
                <a:latin typeface="Calibri"/>
                <a:ea typeface="Calibri"/>
                <a:cs typeface="Calibri"/>
                <a:sym typeface="Calibri"/>
              </a:rPr>
              <a:t>op-code</a:t>
            </a:r>
          </a:p>
          <a:p>
            <a:pPr marL="649224" marR="0" lvl="1" indent="-283464" algn="l" rtl="0">
              <a:lnSpc>
                <a:spcPct val="100000"/>
              </a:lnSpc>
              <a:spcBef>
                <a:spcPts val="24"/>
              </a:spcBef>
              <a:spcAft>
                <a:spcPts val="0"/>
              </a:spcAft>
              <a:buClr>
                <a:srgbClr val="4B2A85"/>
              </a:buClr>
              <a:buSzPct val="100000"/>
              <a:buFont typeface="Wingdings" pitchFamily="2" charset="2"/>
              <a:buChar char="§"/>
            </a:pPr>
            <a:r>
              <a:rPr lang="en-US" sz="2200" b="0" i="0" u="none" strike="noStrike" cap="none" dirty="0">
                <a:solidFill>
                  <a:schemeClr val="tx1"/>
                </a:solidFill>
                <a:latin typeface="Calibri"/>
                <a:ea typeface="Calibri"/>
                <a:cs typeface="Calibri"/>
                <a:sym typeface="Calibri"/>
              </a:rPr>
              <a:t>15-bit value</a:t>
            </a:r>
            <a:endParaRPr sz="2200" b="0" i="0" u="none" strike="noStrike" cap="none" dirty="0">
              <a:solidFill>
                <a:schemeClr val="tx1"/>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800"/>
              <a:buFont typeface="Wingdings" pitchFamily="2" charset="2"/>
              <a:buChar char="v"/>
            </a:pPr>
            <a:r>
              <a:rPr lang="en-US" sz="2200" b="0" i="0" u="none" strike="noStrike" cap="none" dirty="0">
                <a:solidFill>
                  <a:srgbClr val="000000"/>
                </a:solidFill>
                <a:latin typeface="Calibri"/>
                <a:ea typeface="Calibri"/>
                <a:cs typeface="Calibri"/>
                <a:sym typeface="Calibri"/>
              </a:rPr>
              <a:t>Stores the value in the A-register</a:t>
            </a:r>
            <a:endParaRPr sz="2200" b="0" i="0" u="none" strike="noStrike" cap="none" dirty="0">
              <a:solidFill>
                <a:srgbClr val="000000"/>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800"/>
              <a:buFont typeface="Wingdings" pitchFamily="2" charset="2"/>
              <a:buChar char="v"/>
            </a:pPr>
            <a:r>
              <a:rPr lang="en-US" sz="2200" b="0" i="0" u="none" strike="noStrike" cap="none" dirty="0">
                <a:solidFill>
                  <a:srgbClr val="000000"/>
                </a:solidFill>
                <a:latin typeface="Calibri"/>
                <a:ea typeface="Calibri"/>
                <a:cs typeface="Calibri"/>
                <a:sym typeface="Calibri"/>
              </a:rPr>
              <a:t>Outputs the value (not shown in this diagram)</a:t>
            </a:r>
            <a:endParaRPr sz="22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9"/>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CPU Operation: Instruction Handling</a:t>
            </a:r>
            <a:endParaRPr dirty="0"/>
          </a:p>
        </p:txBody>
      </p:sp>
      <p:sp>
        <p:nvSpPr>
          <p:cNvPr id="503" name="Google Shape;503;p39"/>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sp>
        <p:nvSpPr>
          <p:cNvPr id="504" name="Google Shape;504;p39"/>
          <p:cNvSpPr/>
          <p:nvPr/>
        </p:nvSpPr>
        <p:spPr>
          <a:xfrm>
            <a:off x="1451903" y="1461110"/>
            <a:ext cx="6687300" cy="2376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05" name="Google Shape;505;p39"/>
          <p:cNvSpPr/>
          <p:nvPr/>
        </p:nvSpPr>
        <p:spPr>
          <a:xfrm>
            <a:off x="4094479" y="1197669"/>
            <a:ext cx="10160" cy="2702560"/>
          </a:xfrm>
          <a:custGeom>
            <a:avLst/>
            <a:gdLst/>
            <a:ahLst/>
            <a:cxnLst/>
            <a:rect l="l" t="t" r="r" b="b"/>
            <a:pathLst>
              <a:path w="10160" h="2702560" extrusionOk="0">
                <a:moveTo>
                  <a:pt x="10160" y="0"/>
                </a:moveTo>
                <a:lnTo>
                  <a:pt x="0" y="27025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2" name="Rounded Rectangle 1">
            <a:extLst>
              <a:ext uri="{FF2B5EF4-FFF2-40B4-BE49-F238E27FC236}">
                <a16:creationId xmlns:a16="http://schemas.microsoft.com/office/drawing/2014/main" id="{A48BFAE6-0F0A-410C-C00E-8848BB512D6F}"/>
              </a:ext>
            </a:extLst>
          </p:cNvPr>
          <p:cNvSpPr/>
          <p:nvPr/>
        </p:nvSpPr>
        <p:spPr>
          <a:xfrm>
            <a:off x="2400905" y="2040446"/>
            <a:ext cx="1466851" cy="445020"/>
          </a:xfrm>
          <a:prstGeom prst="roundRect">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B2A85"/>
                </a:solidFill>
                <a:latin typeface="Calibri" panose="020F0502020204030204" pitchFamily="34" charset="0"/>
                <a:cs typeface="Calibri" panose="020F0502020204030204" pitchFamily="34" charset="0"/>
              </a:rPr>
              <a:t>C-instruction</a:t>
            </a:r>
          </a:p>
        </p:txBody>
      </p:sp>
      <p:sp>
        <p:nvSpPr>
          <p:cNvPr id="506" name="Google Shape;506;p39"/>
          <p:cNvSpPr/>
          <p:nvPr/>
        </p:nvSpPr>
        <p:spPr>
          <a:xfrm>
            <a:off x="4104640" y="1217989"/>
            <a:ext cx="4480559" cy="10159"/>
          </a:xfrm>
          <a:custGeom>
            <a:avLst/>
            <a:gdLst/>
            <a:ahLst/>
            <a:cxnLst/>
            <a:rect l="l" t="t" r="r" b="b"/>
            <a:pathLst>
              <a:path w="4480559" h="10159" extrusionOk="0">
                <a:moveTo>
                  <a:pt x="0" y="0"/>
                </a:moveTo>
                <a:lnTo>
                  <a:pt x="4480560" y="101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09" name="Google Shape;509;p39"/>
          <p:cNvSpPr txBox="1"/>
          <p:nvPr/>
        </p:nvSpPr>
        <p:spPr>
          <a:xfrm>
            <a:off x="330868" y="3256188"/>
            <a:ext cx="1216502"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548235"/>
                </a:solidFill>
                <a:latin typeface="Courier New" panose="02070309020205020404" pitchFamily="49" charset="0"/>
                <a:ea typeface="Calibri"/>
                <a:cs typeface="Courier New" panose="02070309020205020404" pitchFamily="49" charset="0"/>
                <a:sym typeface="Calibri"/>
              </a:rPr>
              <a:t>D</a:t>
            </a:r>
            <a:r>
              <a:rPr lang="en-US" sz="1600" b="1" i="0" u="none" strike="noStrike" cap="none" dirty="0">
                <a:solidFill>
                  <a:srgbClr val="0000FF"/>
                </a:solidFill>
                <a:latin typeface="Courier New" panose="02070309020205020404" pitchFamily="49" charset="0"/>
                <a:ea typeface="Consolas"/>
                <a:cs typeface="Courier New" panose="02070309020205020404" pitchFamily="49" charset="0"/>
                <a:sym typeface="Consolas"/>
              </a:rPr>
              <a:t>=D+1</a:t>
            </a:r>
            <a:r>
              <a:rPr lang="en-US" sz="16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rPr>
              <a:t>;</a:t>
            </a:r>
            <a:r>
              <a:rPr lang="en-US" sz="1600" b="1" i="0" u="none" strike="noStrike" cap="none" dirty="0">
                <a:solidFill>
                  <a:srgbClr val="843C0C"/>
                </a:solidFill>
                <a:latin typeface="Courier New" panose="02070309020205020404" pitchFamily="49" charset="0"/>
                <a:ea typeface="Calibri"/>
                <a:cs typeface="Courier New" panose="02070309020205020404" pitchFamily="49" charset="0"/>
                <a:sym typeface="Calibri"/>
              </a:rPr>
              <a:t>JMP</a:t>
            </a:r>
            <a:endParaRPr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endParaRPr>
          </a:p>
        </p:txBody>
      </p:sp>
      <p:sp>
        <p:nvSpPr>
          <p:cNvPr id="510" name="Google Shape;510;p39"/>
          <p:cNvSpPr txBox="1"/>
          <p:nvPr/>
        </p:nvSpPr>
        <p:spPr>
          <a:xfrm>
            <a:off x="1578533" y="3211820"/>
            <a:ext cx="2062500" cy="369600"/>
          </a:xfrm>
          <a:prstGeom prst="rect">
            <a:avLst/>
          </a:prstGeom>
          <a:solidFill>
            <a:srgbClr val="F8CBAD"/>
          </a:solidFill>
          <a:ln>
            <a:noFill/>
          </a:ln>
        </p:spPr>
        <p:txBody>
          <a:bodyPr spcFirstLastPara="1" wrap="square" lIns="0" tIns="33000" rIns="0" bIns="0" anchor="t" anchorCtr="0">
            <a:noAutofit/>
          </a:bodyPr>
          <a:lstStyle/>
          <a:p>
            <a:pPr marL="114935"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1</a:t>
            </a:r>
            <a:r>
              <a:rPr lang="en-US" sz="1800" b="0" i="0" u="none" strike="noStrike" cap="none" dirty="0">
                <a:solidFill>
                  <a:srgbClr val="7F7F7F"/>
                </a:solidFill>
                <a:latin typeface="Calibri"/>
                <a:ea typeface="Calibri"/>
                <a:cs typeface="Calibri"/>
                <a:sym typeface="Calibri"/>
              </a:rPr>
              <a:t>11</a:t>
            </a:r>
            <a:r>
              <a:rPr lang="en-US" sz="1800" b="0" i="0" u="none" strike="noStrike" cap="none" dirty="0">
                <a:solidFill>
                  <a:srgbClr val="0000FF"/>
                </a:solidFill>
                <a:latin typeface="Calibri"/>
                <a:ea typeface="Calibri"/>
                <a:cs typeface="Calibri"/>
                <a:sym typeface="Calibri"/>
              </a:rPr>
              <a:t>0011111</a:t>
            </a:r>
            <a:r>
              <a:rPr lang="en-US" sz="1800" b="0" i="0" u="none" strike="noStrike" cap="none" dirty="0">
                <a:solidFill>
                  <a:srgbClr val="548235"/>
                </a:solidFill>
                <a:latin typeface="Calibri"/>
                <a:ea typeface="Calibri"/>
                <a:cs typeface="Calibri"/>
                <a:sym typeface="Calibri"/>
              </a:rPr>
              <a:t>010</a:t>
            </a:r>
            <a:r>
              <a:rPr lang="en-US" sz="1800" b="0" i="0" u="none" strike="noStrike" cap="none" dirty="0">
                <a:solidFill>
                  <a:srgbClr val="843C0C"/>
                </a:solidFill>
                <a:latin typeface="Calibri"/>
                <a:ea typeface="Calibri"/>
                <a:cs typeface="Calibri"/>
                <a:sym typeface="Calibri"/>
              </a:rPr>
              <a:t>111</a:t>
            </a:r>
            <a:endParaRPr sz="1800" b="0" i="0" u="none" strike="noStrike" cap="none" dirty="0">
              <a:solidFill>
                <a:srgbClr val="000000"/>
              </a:solidFill>
              <a:latin typeface="Calibri"/>
              <a:ea typeface="Calibri"/>
              <a:cs typeface="Calibri"/>
              <a:sym typeface="Calibri"/>
            </a:endParaRPr>
          </a:p>
        </p:txBody>
      </p:sp>
      <p:cxnSp>
        <p:nvCxnSpPr>
          <p:cNvPr id="4" name="Straight Arrow Connector 3">
            <a:extLst>
              <a:ext uri="{FF2B5EF4-FFF2-40B4-BE49-F238E27FC236}">
                <a16:creationId xmlns:a16="http://schemas.microsoft.com/office/drawing/2014/main" id="{E56B6E34-293A-E82E-3AFE-3AAA0FC5AA51}"/>
              </a:ext>
            </a:extLst>
          </p:cNvPr>
          <p:cNvCxnSpPr>
            <a:stCxn id="2" idx="2"/>
            <a:endCxn id="510" idx="0"/>
          </p:cNvCxnSpPr>
          <p:nvPr/>
        </p:nvCxnSpPr>
        <p:spPr>
          <a:xfrm flipH="1">
            <a:off x="2609783" y="2485466"/>
            <a:ext cx="524548" cy="726354"/>
          </a:xfrm>
          <a:prstGeom prst="straightConnector1">
            <a:avLst/>
          </a:prstGeom>
          <a:ln w="19050">
            <a:solidFill>
              <a:srgbClr val="F4B183"/>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Google Shape;568;p7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569" name="Google Shape;569;p7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570" name="Google Shape;570;p7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sp>
        <p:nvSpPr>
          <p:cNvPr id="571" name="Google Shape;571;p71"/>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572" name="Google Shape;572;p71"/>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sp>
        <p:nvSpPr>
          <p:cNvPr id="573" name="Google Shape;573;p71"/>
          <p:cNvSpPr/>
          <p:nvPr/>
        </p:nvSpPr>
        <p:spPr>
          <a:xfrm rot="5400000">
            <a:off x="7855011" y="2078124"/>
            <a:ext cx="138972" cy="1297123"/>
          </a:xfrm>
          <a:prstGeom prst="rightBracket">
            <a:avLst>
              <a:gd name="adj" fmla="val 100731"/>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4" name="Google Shape;574;p71"/>
          <p:cNvSpPr/>
          <p:nvPr/>
        </p:nvSpPr>
        <p:spPr>
          <a:xfrm>
            <a:off x="7422778" y="3072087"/>
            <a:ext cx="1357800" cy="762000"/>
          </a:xfrm>
          <a:prstGeom prst="wedgeRectCallout">
            <a:avLst>
              <a:gd name="adj1" fmla="val -20835"/>
              <a:gd name="adj2" fmla="val -83504"/>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Jump: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Condition for jumping</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5" name="Google Shape;575;p71"/>
          <p:cNvSpPr/>
          <p:nvPr/>
        </p:nvSpPr>
        <p:spPr>
          <a:xfrm rot="5400000">
            <a:off x="6462323" y="2138512"/>
            <a:ext cx="137160" cy="1181100"/>
          </a:xfrm>
          <a:prstGeom prst="rightBracket">
            <a:avLst>
              <a:gd name="adj" fmla="val 100731"/>
            </a:avLst>
          </a:prstGeom>
          <a:noFill/>
          <a:ln w="38100"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6" name="Google Shape;576;p71"/>
          <p:cNvSpPr/>
          <p:nvPr/>
        </p:nvSpPr>
        <p:spPr>
          <a:xfrm>
            <a:off x="5798967" y="3069416"/>
            <a:ext cx="1508476" cy="762000"/>
          </a:xfrm>
          <a:prstGeom prst="wedgeRectCallout">
            <a:avLst>
              <a:gd name="adj1" fmla="val -20889"/>
              <a:gd name="adj2" fmla="val -83504"/>
            </a:avLst>
          </a:prstGeom>
          <a:solidFill>
            <a:srgbClr val="FF99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err="1">
                <a:solidFill>
                  <a:srgbClr val="FFFFFF"/>
                </a:solidFill>
                <a:latin typeface="Calibri" panose="020F0502020204030204" pitchFamily="34" charset="0"/>
                <a:ea typeface="Courier New"/>
                <a:cs typeface="Calibri" panose="020F0502020204030204" pitchFamily="34" charset="0"/>
                <a:sym typeface="Courier New"/>
              </a:rPr>
              <a:t>Dest</a:t>
            </a: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Where to store result</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7" name="Google Shape;577;p71"/>
          <p:cNvSpPr/>
          <p:nvPr/>
        </p:nvSpPr>
        <p:spPr>
          <a:xfrm rot="5400000">
            <a:off x="4249167" y="1268048"/>
            <a:ext cx="139208" cy="2929604"/>
          </a:xfrm>
          <a:prstGeom prst="rightBracket">
            <a:avLst>
              <a:gd name="adj" fmla="val 100731"/>
            </a:avLst>
          </a:prstGeom>
          <a:noFill/>
          <a:ln w="38100"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8" name="Google Shape;578;p71"/>
          <p:cNvSpPr/>
          <p:nvPr/>
        </p:nvSpPr>
        <p:spPr>
          <a:xfrm>
            <a:off x="2922690" y="3064467"/>
            <a:ext cx="2762712" cy="762000"/>
          </a:xfrm>
          <a:prstGeom prst="wedgeRectCallout">
            <a:avLst>
              <a:gd name="adj1" fmla="val -21372"/>
              <a:gd name="adj2" fmla="val -83504"/>
            </a:avLst>
          </a:prstGeom>
          <a:solidFill>
            <a:srgbClr val="674EA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ALU Operation (a bit chooses between A and M)</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79" name="Google Shape;579;p71"/>
          <p:cNvSpPr/>
          <p:nvPr/>
        </p:nvSpPr>
        <p:spPr>
          <a:xfrm rot="5400000">
            <a:off x="2420020" y="2478492"/>
            <a:ext cx="131798" cy="503562"/>
          </a:xfrm>
          <a:prstGeom prst="rightBracket">
            <a:avLst>
              <a:gd name="adj" fmla="val 100731"/>
            </a:avLst>
          </a:prstGeom>
          <a:noFill/>
          <a:ln w="381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0" name="Google Shape;580;p71"/>
          <p:cNvSpPr/>
          <p:nvPr/>
        </p:nvSpPr>
        <p:spPr>
          <a:xfrm>
            <a:off x="1836557" y="3064467"/>
            <a:ext cx="966900" cy="762000"/>
          </a:xfrm>
          <a:prstGeom prst="wedgeRectCallout">
            <a:avLst>
              <a:gd name="adj1" fmla="val 20545"/>
              <a:gd name="adj2" fmla="val -83504"/>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rgbClr val="FFFFFF"/>
                </a:solidFill>
                <a:latin typeface="Calibri" panose="020F0502020204030204" pitchFamily="34" charset="0"/>
                <a:ea typeface="Courier New"/>
                <a:cs typeface="Calibri" panose="020F0502020204030204" pitchFamily="34" charset="0"/>
                <a:sym typeface="Courier New"/>
              </a:rPr>
              <a:t>Unused</a:t>
            </a:r>
            <a:endParaRPr sz="1400" b="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81" name="Google Shape;581;p71"/>
          <p:cNvSpPr/>
          <p:nvPr/>
        </p:nvSpPr>
        <p:spPr>
          <a:xfrm>
            <a:off x="121483" y="3064467"/>
            <a:ext cx="1595841" cy="762000"/>
          </a:xfrm>
          <a:prstGeom prst="wedgeRectCallout">
            <a:avLst>
              <a:gd name="adj1" fmla="val 70943"/>
              <a:gd name="adj2" fmla="val -84780"/>
            </a:avLst>
          </a:prstGeom>
          <a:solidFill>
            <a:srgbClr val="4A86E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Family:</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C-Instruction</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
        <p:nvSpPr>
          <p:cNvPr id="582" name="Google Shape;582;p71"/>
          <p:cNvSpPr/>
          <p:nvPr/>
        </p:nvSpPr>
        <p:spPr>
          <a:xfrm rot="5400000">
            <a:off x="1959982" y="2610280"/>
            <a:ext cx="119184" cy="252600"/>
          </a:xfrm>
          <a:prstGeom prst="rightBracket">
            <a:avLst>
              <a:gd name="adj" fmla="val 100731"/>
            </a:avLst>
          </a:prstGeom>
          <a:noFill/>
          <a:ln w="38100" cap="flat" cmpd="sng">
            <a:solidFill>
              <a:srgbClr val="4A86E8"/>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9"/>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CPU Operation: Instruction Handling</a:t>
            </a:r>
            <a:endParaRPr dirty="0"/>
          </a:p>
        </p:txBody>
      </p:sp>
      <p:sp>
        <p:nvSpPr>
          <p:cNvPr id="503" name="Google Shape;503;p39"/>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sp>
        <p:nvSpPr>
          <p:cNvPr id="504" name="Google Shape;504;p39"/>
          <p:cNvSpPr/>
          <p:nvPr/>
        </p:nvSpPr>
        <p:spPr>
          <a:xfrm>
            <a:off x="1451903" y="1461110"/>
            <a:ext cx="6687300" cy="2376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05" name="Google Shape;505;p39"/>
          <p:cNvSpPr/>
          <p:nvPr/>
        </p:nvSpPr>
        <p:spPr>
          <a:xfrm>
            <a:off x="4094479" y="1197669"/>
            <a:ext cx="10160" cy="2702560"/>
          </a:xfrm>
          <a:custGeom>
            <a:avLst/>
            <a:gdLst/>
            <a:ahLst/>
            <a:cxnLst/>
            <a:rect l="l" t="t" r="r" b="b"/>
            <a:pathLst>
              <a:path w="10160" h="2702560" extrusionOk="0">
                <a:moveTo>
                  <a:pt x="10160" y="0"/>
                </a:moveTo>
                <a:lnTo>
                  <a:pt x="0" y="27025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2" name="Rounded Rectangle 1">
            <a:extLst>
              <a:ext uri="{FF2B5EF4-FFF2-40B4-BE49-F238E27FC236}">
                <a16:creationId xmlns:a16="http://schemas.microsoft.com/office/drawing/2014/main" id="{A48BFAE6-0F0A-410C-C00E-8848BB512D6F}"/>
              </a:ext>
            </a:extLst>
          </p:cNvPr>
          <p:cNvSpPr/>
          <p:nvPr/>
        </p:nvSpPr>
        <p:spPr>
          <a:xfrm>
            <a:off x="2400905" y="2040446"/>
            <a:ext cx="1466851" cy="445020"/>
          </a:xfrm>
          <a:prstGeom prst="roundRect">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B2A85"/>
                </a:solidFill>
                <a:latin typeface="Calibri" panose="020F0502020204030204" pitchFamily="34" charset="0"/>
                <a:cs typeface="Calibri" panose="020F0502020204030204" pitchFamily="34" charset="0"/>
              </a:rPr>
              <a:t>C-instruction</a:t>
            </a:r>
          </a:p>
        </p:txBody>
      </p:sp>
      <p:sp>
        <p:nvSpPr>
          <p:cNvPr id="506" name="Google Shape;506;p39"/>
          <p:cNvSpPr/>
          <p:nvPr/>
        </p:nvSpPr>
        <p:spPr>
          <a:xfrm>
            <a:off x="4104640" y="1217989"/>
            <a:ext cx="4480559" cy="10159"/>
          </a:xfrm>
          <a:custGeom>
            <a:avLst/>
            <a:gdLst/>
            <a:ahLst/>
            <a:cxnLst/>
            <a:rect l="l" t="t" r="r" b="b"/>
            <a:pathLst>
              <a:path w="4480559" h="10159" extrusionOk="0">
                <a:moveTo>
                  <a:pt x="0" y="0"/>
                </a:moveTo>
                <a:lnTo>
                  <a:pt x="4480560" y="10160"/>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09" name="Google Shape;509;p39"/>
          <p:cNvSpPr txBox="1"/>
          <p:nvPr/>
        </p:nvSpPr>
        <p:spPr>
          <a:xfrm>
            <a:off x="330868" y="3256188"/>
            <a:ext cx="1216502"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548235"/>
                </a:solidFill>
                <a:latin typeface="Courier New" panose="02070309020205020404" pitchFamily="49" charset="0"/>
                <a:ea typeface="Calibri"/>
                <a:cs typeface="Courier New" panose="02070309020205020404" pitchFamily="49" charset="0"/>
                <a:sym typeface="Calibri"/>
              </a:rPr>
              <a:t>D</a:t>
            </a:r>
            <a:r>
              <a:rPr lang="en-US" sz="1600" b="1" i="0" u="none" strike="noStrike" cap="none" dirty="0">
                <a:solidFill>
                  <a:srgbClr val="0000FF"/>
                </a:solidFill>
                <a:latin typeface="Courier New" panose="02070309020205020404" pitchFamily="49" charset="0"/>
                <a:ea typeface="Consolas"/>
                <a:cs typeface="Courier New" panose="02070309020205020404" pitchFamily="49" charset="0"/>
                <a:sym typeface="Consolas"/>
              </a:rPr>
              <a:t>=D+1</a:t>
            </a:r>
            <a:r>
              <a:rPr lang="en-US" sz="16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rPr>
              <a:t>;</a:t>
            </a:r>
            <a:r>
              <a:rPr lang="en-US" sz="1600" b="1" i="0" u="none" strike="noStrike" cap="none" dirty="0">
                <a:solidFill>
                  <a:srgbClr val="843C0C"/>
                </a:solidFill>
                <a:latin typeface="Courier New" panose="02070309020205020404" pitchFamily="49" charset="0"/>
                <a:ea typeface="Calibri"/>
                <a:cs typeface="Courier New" panose="02070309020205020404" pitchFamily="49" charset="0"/>
                <a:sym typeface="Calibri"/>
              </a:rPr>
              <a:t>JMP</a:t>
            </a:r>
            <a:endParaRPr sz="1600" b="1" i="0" u="none" strike="noStrike" cap="none" dirty="0">
              <a:solidFill>
                <a:srgbClr val="000000"/>
              </a:solidFill>
              <a:latin typeface="Courier New" panose="02070309020205020404" pitchFamily="49" charset="0"/>
              <a:ea typeface="Calibri"/>
              <a:cs typeface="Courier New" panose="02070309020205020404" pitchFamily="49" charset="0"/>
              <a:sym typeface="Calibri"/>
            </a:endParaRPr>
          </a:p>
        </p:txBody>
      </p:sp>
      <p:sp>
        <p:nvSpPr>
          <p:cNvPr id="510" name="Google Shape;510;p39"/>
          <p:cNvSpPr txBox="1"/>
          <p:nvPr/>
        </p:nvSpPr>
        <p:spPr>
          <a:xfrm>
            <a:off x="1578533" y="3211820"/>
            <a:ext cx="2062500" cy="369600"/>
          </a:xfrm>
          <a:prstGeom prst="rect">
            <a:avLst/>
          </a:prstGeom>
          <a:solidFill>
            <a:srgbClr val="F8CBAD"/>
          </a:solidFill>
          <a:ln>
            <a:noFill/>
          </a:ln>
        </p:spPr>
        <p:txBody>
          <a:bodyPr spcFirstLastPara="1" wrap="square" lIns="0" tIns="33000" rIns="0" bIns="0" anchor="t" anchorCtr="0">
            <a:noAutofit/>
          </a:bodyPr>
          <a:lstStyle/>
          <a:p>
            <a:pPr marL="114935"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1</a:t>
            </a:r>
            <a:r>
              <a:rPr lang="en-US" sz="1800" b="0" i="0" u="none" strike="noStrike" cap="none" dirty="0">
                <a:solidFill>
                  <a:srgbClr val="7F7F7F"/>
                </a:solidFill>
                <a:latin typeface="Calibri"/>
                <a:ea typeface="Calibri"/>
                <a:cs typeface="Calibri"/>
                <a:sym typeface="Calibri"/>
              </a:rPr>
              <a:t>11</a:t>
            </a:r>
            <a:r>
              <a:rPr lang="en-US" sz="1800" b="0" i="0" u="none" strike="noStrike" cap="none" dirty="0">
                <a:solidFill>
                  <a:srgbClr val="0000FF"/>
                </a:solidFill>
                <a:latin typeface="Calibri"/>
                <a:ea typeface="Calibri"/>
                <a:cs typeface="Calibri"/>
                <a:sym typeface="Calibri"/>
              </a:rPr>
              <a:t>0011111</a:t>
            </a:r>
            <a:r>
              <a:rPr lang="en-US" sz="1800" b="0" i="0" u="none" strike="noStrike" cap="none" dirty="0">
                <a:solidFill>
                  <a:srgbClr val="548235"/>
                </a:solidFill>
                <a:latin typeface="Calibri"/>
                <a:ea typeface="Calibri"/>
                <a:cs typeface="Calibri"/>
                <a:sym typeface="Calibri"/>
              </a:rPr>
              <a:t>010</a:t>
            </a:r>
            <a:r>
              <a:rPr lang="en-US" sz="1800" b="0" i="0" u="none" strike="noStrike" cap="none" dirty="0">
                <a:solidFill>
                  <a:srgbClr val="843C0C"/>
                </a:solidFill>
                <a:latin typeface="Calibri"/>
                <a:ea typeface="Calibri"/>
                <a:cs typeface="Calibri"/>
                <a:sym typeface="Calibri"/>
              </a:rPr>
              <a:t>111</a:t>
            </a:r>
            <a:endParaRPr sz="1800" b="0" i="0" u="none" strike="noStrike" cap="none" dirty="0">
              <a:solidFill>
                <a:srgbClr val="000000"/>
              </a:solidFill>
              <a:latin typeface="Calibri"/>
              <a:ea typeface="Calibri"/>
              <a:cs typeface="Calibri"/>
              <a:sym typeface="Calibri"/>
            </a:endParaRPr>
          </a:p>
        </p:txBody>
      </p:sp>
      <p:sp>
        <p:nvSpPr>
          <p:cNvPr id="512" name="Google Shape;512;p39"/>
          <p:cNvSpPr txBox="1"/>
          <p:nvPr/>
        </p:nvSpPr>
        <p:spPr>
          <a:xfrm>
            <a:off x="458115" y="3542190"/>
            <a:ext cx="7646618" cy="2158500"/>
          </a:xfrm>
          <a:prstGeom prst="rect">
            <a:avLst/>
          </a:prstGeom>
          <a:noFill/>
          <a:ln>
            <a:noFill/>
          </a:ln>
        </p:spPr>
        <p:txBody>
          <a:bodyPr spcFirstLastPara="1" wrap="square" lIns="0" tIns="41900" rIns="0" bIns="0" anchor="t" anchorCtr="0">
            <a:noAutofit/>
          </a:bodyPr>
          <a:lstStyle/>
          <a:p>
            <a:pPr>
              <a:lnSpc>
                <a:spcPct val="110000"/>
              </a:lnSpc>
              <a:spcBef>
                <a:spcPts val="440"/>
              </a:spcBef>
              <a:buClr>
                <a:srgbClr val="4B2A85"/>
              </a:buClr>
              <a:buSzPts val="1800"/>
            </a:pPr>
            <a:r>
              <a:rPr lang="en-US" sz="2200" u="sng" dirty="0">
                <a:latin typeface="Calibri"/>
                <a:ea typeface="Calibri"/>
                <a:cs typeface="Calibri"/>
                <a:sym typeface="Calibri"/>
              </a:rPr>
              <a:t>CPU handling of a C-instruction:</a:t>
            </a:r>
            <a:endParaRPr lang="en-US" sz="2200" b="0" i="0" u="none" strike="noStrike" cap="none" dirty="0">
              <a:solidFill>
                <a:srgbClr val="000000"/>
              </a:solidFill>
              <a:latin typeface="Calibri"/>
              <a:ea typeface="Calibri"/>
              <a:cs typeface="Calibri"/>
              <a:sym typeface="Calibri"/>
            </a:endParaRPr>
          </a:p>
          <a:p>
            <a:pPr marL="347472" indent="-347472">
              <a:lnSpc>
                <a:spcPct val="110000"/>
              </a:lnSpc>
              <a:spcBef>
                <a:spcPts val="440"/>
              </a:spcBef>
              <a:buClr>
                <a:srgbClr val="4B2A85"/>
              </a:buClr>
              <a:buSzPts val="1800"/>
              <a:buFont typeface="Wingdings" pitchFamily="2" charset="2"/>
              <a:buChar char="v"/>
            </a:pPr>
            <a:r>
              <a:rPr lang="en-US" sz="2200" b="0" i="0" u="none" strike="noStrike" cap="none" dirty="0">
                <a:solidFill>
                  <a:srgbClr val="000000"/>
                </a:solidFill>
                <a:latin typeface="Calibri"/>
                <a:ea typeface="Calibri"/>
                <a:cs typeface="Calibri"/>
                <a:sym typeface="Calibri"/>
              </a:rPr>
              <a:t>Decodes the instruction bits into</a:t>
            </a:r>
            <a:r>
              <a:rPr lang="en-US" sz="2200" dirty="0">
                <a:latin typeface="Calibri"/>
                <a:ea typeface="Calibri"/>
                <a:cs typeface="Calibri"/>
                <a:sym typeface="Calibri"/>
              </a:rPr>
              <a:t>:</a:t>
            </a:r>
          </a:p>
          <a:p>
            <a:pPr marL="649224" lvl="1" indent="-283464">
              <a:lnSpc>
                <a:spcPct val="110000"/>
              </a:lnSpc>
              <a:spcBef>
                <a:spcPts val="24"/>
              </a:spcBef>
              <a:buClr>
                <a:srgbClr val="4B2A85"/>
              </a:buClr>
              <a:buSzPct val="100000"/>
              <a:buFont typeface="Wingdings" pitchFamily="2" charset="2"/>
              <a:buChar char="§"/>
            </a:pPr>
            <a:r>
              <a:rPr lang="en-US" sz="2200" dirty="0">
                <a:latin typeface="Calibri"/>
                <a:ea typeface="Calibri"/>
                <a:cs typeface="Calibri"/>
                <a:sym typeface="Calibri"/>
              </a:rPr>
              <a:t>Op-code</a:t>
            </a:r>
          </a:p>
          <a:p>
            <a:pPr marL="649224" lvl="1" indent="-283464">
              <a:lnSpc>
                <a:spcPct val="110000"/>
              </a:lnSpc>
              <a:spcBef>
                <a:spcPts val="24"/>
              </a:spcBef>
              <a:buClr>
                <a:srgbClr val="4B2A85"/>
              </a:buClr>
              <a:buSzPct val="100000"/>
              <a:buFont typeface="Wingdings" pitchFamily="2" charset="2"/>
              <a:buChar char="§"/>
            </a:pPr>
            <a:r>
              <a:rPr lang="en-US" sz="2200" dirty="0">
                <a:solidFill>
                  <a:srgbClr val="0000FF"/>
                </a:solidFill>
                <a:latin typeface="Calibri"/>
                <a:ea typeface="Calibri"/>
                <a:cs typeface="Calibri"/>
                <a:sym typeface="Calibri"/>
              </a:rPr>
              <a:t>ALU control bits</a:t>
            </a:r>
            <a:endParaRPr lang="en-US" sz="2200" dirty="0">
              <a:latin typeface="Calibri"/>
              <a:ea typeface="Calibri"/>
              <a:cs typeface="Calibri"/>
              <a:sym typeface="Calibri"/>
            </a:endParaRPr>
          </a:p>
          <a:p>
            <a:pPr marL="649224" lvl="1" indent="-283464">
              <a:lnSpc>
                <a:spcPct val="110000"/>
              </a:lnSpc>
              <a:spcBef>
                <a:spcPts val="24"/>
              </a:spcBef>
              <a:buClr>
                <a:srgbClr val="4B2A85"/>
              </a:buClr>
              <a:buSzPct val="100000"/>
              <a:buFont typeface="Wingdings" pitchFamily="2" charset="2"/>
              <a:buChar char="§"/>
            </a:pPr>
            <a:r>
              <a:rPr lang="en-US" sz="2200" dirty="0">
                <a:solidFill>
                  <a:srgbClr val="008000"/>
                </a:solidFill>
                <a:latin typeface="Calibri"/>
                <a:ea typeface="Calibri"/>
                <a:cs typeface="Calibri"/>
                <a:sym typeface="Calibri"/>
              </a:rPr>
              <a:t>Destination load bits</a:t>
            </a:r>
            <a:endParaRPr lang="en-US" sz="2200" dirty="0">
              <a:latin typeface="Calibri"/>
              <a:ea typeface="Calibri"/>
              <a:cs typeface="Calibri"/>
              <a:sym typeface="Calibri"/>
            </a:endParaRPr>
          </a:p>
          <a:p>
            <a:pPr marL="649224" lvl="1" indent="-283464">
              <a:lnSpc>
                <a:spcPct val="110000"/>
              </a:lnSpc>
              <a:spcBef>
                <a:spcPts val="24"/>
              </a:spcBef>
              <a:buClr>
                <a:srgbClr val="4B2A85"/>
              </a:buClr>
              <a:buSzPct val="100000"/>
              <a:buFont typeface="Wingdings" pitchFamily="2" charset="2"/>
              <a:buChar char="§"/>
            </a:pPr>
            <a:r>
              <a:rPr lang="en-US" sz="2200" dirty="0">
                <a:solidFill>
                  <a:srgbClr val="800000"/>
                </a:solidFill>
                <a:latin typeface="Calibri"/>
                <a:ea typeface="Calibri"/>
                <a:cs typeface="Calibri"/>
                <a:sym typeface="Calibri"/>
              </a:rPr>
              <a:t>Jump bits</a:t>
            </a:r>
            <a:endParaRPr lang="en-US" sz="2200" dirty="0">
              <a:latin typeface="Calibri"/>
              <a:ea typeface="Calibri"/>
              <a:cs typeface="Calibri"/>
              <a:sym typeface="Calibri"/>
            </a:endParaRPr>
          </a:p>
          <a:p>
            <a:pPr marL="347472" indent="-347472">
              <a:lnSpc>
                <a:spcPct val="110000"/>
              </a:lnSpc>
              <a:spcBef>
                <a:spcPts val="440"/>
              </a:spcBef>
              <a:buClr>
                <a:srgbClr val="4B2A85"/>
              </a:buClr>
              <a:buSzPts val="1800"/>
              <a:buFont typeface="Wingdings" pitchFamily="2" charset="2"/>
              <a:buChar char="v"/>
            </a:pPr>
            <a:r>
              <a:rPr lang="en-US" sz="2200" dirty="0">
                <a:latin typeface="Calibri"/>
                <a:ea typeface="Calibri"/>
                <a:cs typeface="Calibri"/>
                <a:sym typeface="Calibri"/>
              </a:rPr>
              <a:t>Routes these bits to their chip-part destinations</a:t>
            </a:r>
          </a:p>
          <a:p>
            <a:pPr marL="347472" indent="-347472">
              <a:lnSpc>
                <a:spcPct val="110000"/>
              </a:lnSpc>
              <a:spcBef>
                <a:spcPts val="440"/>
              </a:spcBef>
              <a:buClr>
                <a:srgbClr val="4B2A85"/>
              </a:buClr>
              <a:buSzPts val="1800"/>
              <a:buFont typeface="Wingdings" pitchFamily="2" charset="2"/>
              <a:buChar char="v"/>
            </a:pPr>
            <a:r>
              <a:rPr lang="en-US" sz="2200" dirty="0">
                <a:latin typeface="Calibri"/>
                <a:ea typeface="Calibri"/>
                <a:cs typeface="Calibri"/>
                <a:sym typeface="Calibri"/>
              </a:rPr>
              <a:t>The chip-parts (most notably, the ALU) execute the instruction</a:t>
            </a:r>
            <a:endParaRPr sz="2200" b="0" i="0" u="none" strike="noStrike" cap="none" dirty="0">
              <a:solidFill>
                <a:srgbClr val="000000"/>
              </a:solidFill>
              <a:latin typeface="Calibri"/>
              <a:ea typeface="Calibri"/>
              <a:cs typeface="Calibri"/>
              <a:sym typeface="Calibri"/>
            </a:endParaRPr>
          </a:p>
        </p:txBody>
      </p:sp>
      <p:cxnSp>
        <p:nvCxnSpPr>
          <p:cNvPr id="11" name="Straight Arrow Connector 10">
            <a:extLst>
              <a:ext uri="{FF2B5EF4-FFF2-40B4-BE49-F238E27FC236}">
                <a16:creationId xmlns:a16="http://schemas.microsoft.com/office/drawing/2014/main" id="{C2B6BB9B-D1D9-F009-3CD0-2AD5D79BD534}"/>
              </a:ext>
            </a:extLst>
          </p:cNvPr>
          <p:cNvCxnSpPr/>
          <p:nvPr/>
        </p:nvCxnSpPr>
        <p:spPr>
          <a:xfrm flipH="1">
            <a:off x="2609783" y="2485466"/>
            <a:ext cx="524548" cy="726354"/>
          </a:xfrm>
          <a:prstGeom prst="straightConnector1">
            <a:avLst/>
          </a:prstGeom>
          <a:ln w="19050">
            <a:solidFill>
              <a:srgbClr val="F4B18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47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7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614" name="Google Shape;614;p7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615" name="Google Shape;615;p7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sp>
        <p:nvSpPr>
          <p:cNvPr id="616" name="Google Shape;616;p74"/>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617" name="Google Shape;617;p74"/>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dirty="0">
                <a:solidFill>
                  <a:srgbClr val="4A86E8"/>
                </a:solidFill>
                <a:latin typeface="Courier New"/>
                <a:ea typeface="Courier New"/>
                <a:cs typeface="Courier New"/>
                <a:sym typeface="Courier New"/>
              </a:rPr>
              <a:t>1 </a:t>
            </a:r>
            <a:r>
              <a:rPr lang="en-US" sz="2000" b="1" i="0" u="none" strike="noStrike" cap="none" dirty="0">
                <a:solidFill>
                  <a:srgbClr val="B7B7B7"/>
                </a:solidFill>
                <a:latin typeface="Courier New"/>
                <a:ea typeface="Courier New"/>
                <a:cs typeface="Courier New"/>
                <a:sym typeface="Courier New"/>
              </a:rPr>
              <a:t>1 1</a:t>
            </a:r>
            <a:r>
              <a:rPr lang="en-US" sz="2000" b="1" i="0" u="none" strike="noStrike" cap="none" dirty="0">
                <a:solidFill>
                  <a:srgbClr val="CCCCCC"/>
                </a:solidFill>
                <a:latin typeface="Courier New"/>
                <a:ea typeface="Courier New"/>
                <a:cs typeface="Courier New"/>
                <a:sym typeface="Courier New"/>
              </a:rPr>
              <a:t> </a:t>
            </a:r>
            <a:r>
              <a:rPr lang="en-US" sz="2000" b="1" i="0" u="none" strike="noStrike" cap="none" dirty="0">
                <a:solidFill>
                  <a:srgbClr val="674EA7"/>
                </a:solidFill>
                <a:latin typeface="Courier New"/>
                <a:ea typeface="Courier New"/>
                <a:cs typeface="Courier New"/>
                <a:sym typeface="Courier New"/>
              </a:rPr>
              <a:t>a c1 c2 c3 c4 c5 c6</a:t>
            </a:r>
            <a:r>
              <a:rPr lang="en-US" sz="2000" b="1" i="0" u="none" strike="noStrike" cap="none" dirty="0">
                <a:solidFill>
                  <a:srgbClr val="FF9900"/>
                </a:solidFill>
                <a:latin typeface="Courier New"/>
                <a:ea typeface="Courier New"/>
                <a:cs typeface="Courier New"/>
                <a:sym typeface="Courier New"/>
              </a:rPr>
              <a:t> d1 d2 d3 </a:t>
            </a:r>
            <a:r>
              <a:rPr lang="en-US" sz="2000" b="1" i="0" u="none" strike="noStrike" cap="none" dirty="0">
                <a:solidFill>
                  <a:schemeClr val="accent1"/>
                </a:solidFill>
                <a:latin typeface="Courier New"/>
                <a:ea typeface="Courier New"/>
                <a:cs typeface="Courier New"/>
                <a:sym typeface="Courier New"/>
              </a:rPr>
              <a:t>j1 j2 j3</a:t>
            </a:r>
            <a:endParaRPr sz="2000" b="1" i="0" u="none" strike="noStrike" cap="none" dirty="0">
              <a:solidFill>
                <a:schemeClr val="accent1"/>
              </a:solidFill>
              <a:latin typeface="Courier New"/>
              <a:ea typeface="Courier New"/>
              <a:cs typeface="Courier New"/>
              <a:sym typeface="Courier New"/>
            </a:endParaRPr>
          </a:p>
        </p:txBody>
      </p:sp>
      <p:sp>
        <p:nvSpPr>
          <p:cNvPr id="619" name="Google Shape;619;p74"/>
          <p:cNvSpPr/>
          <p:nvPr/>
        </p:nvSpPr>
        <p:spPr>
          <a:xfrm>
            <a:off x="6324037" y="2767978"/>
            <a:ext cx="2753435" cy="813888"/>
          </a:xfrm>
          <a:prstGeom prst="wedgeRectCallout">
            <a:avLst>
              <a:gd name="adj1" fmla="val -71740"/>
              <a:gd name="adj2" fmla="val -46473"/>
            </a:avLst>
          </a:prstGeom>
          <a:solidFill>
            <a:srgbClr val="674EA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ALU Operation (a bit chooses between A and M)</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pic>
        <p:nvPicPr>
          <p:cNvPr id="620" name="Google Shape;620;p74"/>
          <p:cNvPicPr preferRelativeResize="0"/>
          <p:nvPr/>
        </p:nvPicPr>
        <p:blipFill rotWithShape="1">
          <a:blip r:embed="rId3">
            <a:alphaModFix/>
          </a:blip>
          <a:srcRect/>
          <a:stretch/>
        </p:blipFill>
        <p:spPr>
          <a:xfrm>
            <a:off x="1043940" y="2833361"/>
            <a:ext cx="4750784" cy="4017174"/>
          </a:xfrm>
          <a:prstGeom prst="rect">
            <a:avLst/>
          </a:prstGeom>
          <a:noFill/>
          <a:ln>
            <a:noFill/>
          </a:ln>
          <a:effectLst>
            <a:outerShdw blurRad="57150" dist="19050" dir="5400000" algn="bl" rotWithShape="0">
              <a:srgbClr val="000000">
                <a:alpha val="48235"/>
              </a:srgbClr>
            </a:outerShdw>
          </a:effectLst>
        </p:spPr>
      </p:pic>
      <p:sp>
        <p:nvSpPr>
          <p:cNvPr id="621" name="Google Shape;621;p74"/>
          <p:cNvSpPr/>
          <p:nvPr/>
        </p:nvSpPr>
        <p:spPr>
          <a:xfrm>
            <a:off x="82402" y="4742477"/>
            <a:ext cx="1288895" cy="522300"/>
          </a:xfrm>
          <a:prstGeom prst="homePlate">
            <a:avLst>
              <a:gd name="adj" fmla="val 50000"/>
            </a:avLst>
          </a:prstGeom>
          <a:solidFill>
            <a:srgbClr val="E06666"/>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622" name="Google Shape;622;p74"/>
          <p:cNvSpPr txBox="1"/>
          <p:nvPr/>
        </p:nvSpPr>
        <p:spPr>
          <a:xfrm>
            <a:off x="5919000" y="4742477"/>
            <a:ext cx="2615400" cy="112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520"/>
              </a:spcBef>
              <a:spcAft>
                <a:spcPts val="0"/>
              </a:spcAft>
              <a:buClr>
                <a:srgbClr val="4B2A85"/>
              </a:buClr>
              <a:buSzPts val="1560"/>
              <a:buFont typeface="Noto Sans Symbols"/>
              <a:buNone/>
            </a:pPr>
            <a:r>
              <a:rPr lang="en-US" sz="1800" b="0" i="0" u="none" strike="noStrike" cap="none" dirty="0">
                <a:solidFill>
                  <a:srgbClr val="FF0000"/>
                </a:solidFill>
                <a:latin typeface="Calibri"/>
                <a:ea typeface="Calibri"/>
                <a:cs typeface="Calibri"/>
                <a:sym typeface="Calibri"/>
              </a:rPr>
              <a:t>Important: just pattern matching text!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4B2A85"/>
              </a:buClr>
              <a:buSzPts val="1560"/>
              <a:buFont typeface="Noto Sans Symbols"/>
              <a:buNone/>
            </a:pPr>
            <a:r>
              <a:rPr lang="en-US" sz="1800" b="1" i="0" u="none" strike="noStrike" cap="none" dirty="0">
                <a:solidFill>
                  <a:srgbClr val="FF0000"/>
                </a:solidFill>
                <a:latin typeface="Calibri"/>
                <a:ea typeface="Calibri"/>
                <a:cs typeface="Calibri"/>
                <a:sym typeface="Calibri"/>
              </a:rPr>
              <a:t>Cannot</a:t>
            </a:r>
            <a:r>
              <a:rPr lang="en-US" sz="1800" b="0" i="0" u="none" strike="noStrike" cap="none" dirty="0">
                <a:solidFill>
                  <a:srgbClr val="FF0000"/>
                </a:solidFill>
                <a:latin typeface="Calibri"/>
                <a:ea typeface="Calibri"/>
                <a:cs typeface="Calibri"/>
                <a:sym typeface="Calibri"/>
              </a:rPr>
              <a:t> have “</a:t>
            </a:r>
            <a:r>
              <a:rPr lang="en-US" sz="1800" b="1" i="0" u="none" strike="noStrike" cap="none" dirty="0">
                <a:solidFill>
                  <a:srgbClr val="FF0000"/>
                </a:solidFill>
                <a:latin typeface="Consolas"/>
                <a:ea typeface="Consolas"/>
                <a:cs typeface="Consolas"/>
                <a:sym typeface="Consolas"/>
              </a:rPr>
              <a:t>1+M</a:t>
            </a:r>
            <a:r>
              <a:rPr lang="en-US" sz="1800" b="0" i="0" u="none" strike="noStrike" cap="none" dirty="0">
                <a:solidFill>
                  <a:srgbClr val="FF0000"/>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p:txBody>
      </p:sp>
      <p:sp>
        <p:nvSpPr>
          <p:cNvPr id="623" name="Google Shape;623;p74"/>
          <p:cNvSpPr/>
          <p:nvPr/>
        </p:nvSpPr>
        <p:spPr>
          <a:xfrm>
            <a:off x="4564380" y="5185975"/>
            <a:ext cx="457200" cy="332810"/>
          </a:xfrm>
          <a:prstGeom prst="rect">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 name="Google Shape;577;p71">
            <a:extLst>
              <a:ext uri="{FF2B5EF4-FFF2-40B4-BE49-F238E27FC236}">
                <a16:creationId xmlns:a16="http://schemas.microsoft.com/office/drawing/2014/main" id="{25F2AD17-1860-EB3C-1A74-9C7E2FAC653B}"/>
              </a:ext>
            </a:extLst>
          </p:cNvPr>
          <p:cNvSpPr/>
          <p:nvPr/>
        </p:nvSpPr>
        <p:spPr>
          <a:xfrm rot="5400000">
            <a:off x="4249167" y="1268048"/>
            <a:ext cx="139208" cy="2929604"/>
          </a:xfrm>
          <a:prstGeom prst="rightBracket">
            <a:avLst>
              <a:gd name="adj" fmla="val 100731"/>
            </a:avLst>
          </a:prstGeom>
          <a:noFill/>
          <a:ln w="38100"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 grpId="0"/>
      <p:bldP spid="6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40"/>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Handling C-Instructions</a:t>
            </a:r>
            <a:endParaRPr/>
          </a:p>
        </p:txBody>
      </p:sp>
      <p:sp>
        <p:nvSpPr>
          <p:cNvPr id="519" name="Google Shape;519;p40"/>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
        <p:nvSpPr>
          <p:cNvPr id="520" name="Google Shape;520;p40"/>
          <p:cNvSpPr/>
          <p:nvPr/>
        </p:nvSpPr>
        <p:spPr>
          <a:xfrm>
            <a:off x="458654" y="1168030"/>
            <a:ext cx="8370300" cy="2876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21" name="Google Shape;521;p40"/>
          <p:cNvSpPr txBox="1"/>
          <p:nvPr/>
        </p:nvSpPr>
        <p:spPr>
          <a:xfrm>
            <a:off x="453726" y="2750540"/>
            <a:ext cx="1529700" cy="290100"/>
          </a:xfrm>
          <a:prstGeom prst="rect">
            <a:avLst/>
          </a:prstGeom>
          <a:solidFill>
            <a:srgbClr val="F8CBAD"/>
          </a:solidFill>
          <a:ln>
            <a:noFill/>
          </a:ln>
        </p:spPr>
        <p:txBody>
          <a:bodyPr spcFirstLastPara="1" wrap="square" lIns="0" tIns="25400" rIns="0" bIns="0" anchor="t" anchorCtr="0">
            <a:noAutofit/>
          </a:bodyPr>
          <a:lstStyle/>
          <a:p>
            <a:pPr marL="4064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1</a:t>
            </a:r>
            <a:r>
              <a:rPr lang="en-US" sz="1400" b="0" i="0" u="none" strike="noStrike" cap="none" dirty="0">
                <a:solidFill>
                  <a:srgbClr val="7F7F7F"/>
                </a:solidFill>
                <a:latin typeface="Calibri"/>
                <a:ea typeface="Calibri"/>
                <a:cs typeface="Calibri"/>
                <a:sym typeface="Calibri"/>
              </a:rPr>
              <a:t>11</a:t>
            </a:r>
            <a:r>
              <a:rPr lang="en-US" sz="1400" b="0" i="0" u="none" strike="noStrike" cap="none" dirty="0">
                <a:solidFill>
                  <a:srgbClr val="000000"/>
                </a:solidFill>
                <a:latin typeface="Calibri"/>
                <a:ea typeface="Calibri"/>
                <a:cs typeface="Calibri"/>
                <a:sym typeface="Calibri"/>
              </a:rPr>
              <a:t>0</a:t>
            </a:r>
            <a:r>
              <a:rPr lang="en-US" sz="1400" b="0" i="0" u="none" strike="noStrike" cap="none" dirty="0">
                <a:solidFill>
                  <a:srgbClr val="0000FF"/>
                </a:solidFill>
                <a:latin typeface="Calibri"/>
                <a:ea typeface="Calibri"/>
                <a:cs typeface="Calibri"/>
                <a:sym typeface="Calibri"/>
              </a:rPr>
              <a:t>011111</a:t>
            </a:r>
            <a:r>
              <a:rPr lang="en-US" sz="1400" b="0" i="0" u="none" strike="noStrike" cap="none" dirty="0">
                <a:solidFill>
                  <a:srgbClr val="548235"/>
                </a:solidFill>
                <a:latin typeface="Calibri"/>
                <a:ea typeface="Calibri"/>
                <a:cs typeface="Calibri"/>
                <a:sym typeface="Calibri"/>
              </a:rPr>
              <a:t>010</a:t>
            </a:r>
            <a:r>
              <a:rPr lang="en-US" sz="1400" b="0" i="0" u="none" strike="noStrike" cap="none" dirty="0">
                <a:solidFill>
                  <a:srgbClr val="843C0C"/>
                </a:solidFill>
                <a:latin typeface="Calibri"/>
                <a:ea typeface="Calibri"/>
                <a:cs typeface="Calibri"/>
                <a:sym typeface="Calibri"/>
              </a:rPr>
              <a:t>111</a:t>
            </a:r>
            <a:endParaRPr sz="1400" b="0" i="0" u="none" strike="noStrike" cap="none" dirty="0">
              <a:solidFill>
                <a:srgbClr val="000000"/>
              </a:solidFill>
              <a:latin typeface="Calibri"/>
              <a:ea typeface="Calibri"/>
              <a:cs typeface="Calibri"/>
              <a:sym typeface="Calibri"/>
            </a:endParaRPr>
          </a:p>
        </p:txBody>
      </p:sp>
      <p:sp>
        <p:nvSpPr>
          <p:cNvPr id="523" name="Google Shape;523;p40"/>
          <p:cNvSpPr txBox="1"/>
          <p:nvPr/>
        </p:nvSpPr>
        <p:spPr>
          <a:xfrm>
            <a:off x="6427265" y="1553883"/>
            <a:ext cx="552300" cy="205200"/>
          </a:xfrm>
          <a:prstGeom prst="rect">
            <a:avLst/>
          </a:prstGeom>
          <a:solidFill>
            <a:srgbClr val="F8CBAD"/>
          </a:solidFill>
          <a:ln>
            <a:noFill/>
          </a:ln>
        </p:spPr>
        <p:txBody>
          <a:bodyPr spcFirstLastPara="1" wrap="square" lIns="0" tIns="2525" rIns="0" bIns="0" anchor="t" anchorCtr="0">
            <a:noAutofit/>
          </a:bodyPr>
          <a:lstStyle/>
          <a:p>
            <a:pPr marL="42545"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FF"/>
                </a:solidFill>
                <a:latin typeface="Calibri"/>
                <a:ea typeface="Calibri"/>
                <a:cs typeface="Calibri"/>
                <a:sym typeface="Calibri"/>
              </a:rPr>
              <a:t>011111</a:t>
            </a:r>
            <a:endParaRPr sz="1200" b="0" i="0" u="none" strike="noStrike" cap="none">
              <a:solidFill>
                <a:srgbClr val="000000"/>
              </a:solidFill>
              <a:latin typeface="Calibri"/>
              <a:ea typeface="Calibri"/>
              <a:cs typeface="Calibri"/>
              <a:sym typeface="Calibri"/>
            </a:endParaRPr>
          </a:p>
        </p:txBody>
      </p:sp>
      <p:sp>
        <p:nvSpPr>
          <p:cNvPr id="524" name="Google Shape;524;p40"/>
          <p:cNvSpPr/>
          <p:nvPr/>
        </p:nvSpPr>
        <p:spPr>
          <a:xfrm>
            <a:off x="7601191" y="3676996"/>
            <a:ext cx="1289050" cy="76200"/>
          </a:xfrm>
          <a:custGeom>
            <a:avLst/>
            <a:gdLst/>
            <a:ahLst/>
            <a:cxnLst/>
            <a:rect l="l" t="t" r="r" b="b"/>
            <a:pathLst>
              <a:path w="1289050" h="76200" extrusionOk="0">
                <a:moveTo>
                  <a:pt x="0" y="31748"/>
                </a:moveTo>
                <a:lnTo>
                  <a:pt x="0" y="44448"/>
                </a:lnTo>
                <a:lnTo>
                  <a:pt x="1212781" y="44450"/>
                </a:lnTo>
                <a:lnTo>
                  <a:pt x="1212781" y="76200"/>
                </a:lnTo>
                <a:lnTo>
                  <a:pt x="1288981" y="38100"/>
                </a:lnTo>
                <a:lnTo>
                  <a:pt x="1276281" y="31750"/>
                </a:lnTo>
                <a:lnTo>
                  <a:pt x="0" y="31748"/>
                </a:lnTo>
                <a:close/>
              </a:path>
              <a:path w="1289050" h="76200" extrusionOk="0">
                <a:moveTo>
                  <a:pt x="1212781" y="0"/>
                </a:moveTo>
                <a:lnTo>
                  <a:pt x="1212781" y="31750"/>
                </a:lnTo>
                <a:lnTo>
                  <a:pt x="1276281" y="31750"/>
                </a:lnTo>
                <a:lnTo>
                  <a:pt x="121278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25" name="Google Shape;525;p40"/>
          <p:cNvSpPr txBox="1"/>
          <p:nvPr/>
        </p:nvSpPr>
        <p:spPr>
          <a:xfrm>
            <a:off x="8258078" y="3356324"/>
            <a:ext cx="6306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writeM</a:t>
            </a:r>
            <a:endParaRPr sz="1600" b="0" i="0" u="none" strike="noStrike" cap="none">
              <a:solidFill>
                <a:srgbClr val="000000"/>
              </a:solidFill>
              <a:latin typeface="Calibri"/>
              <a:ea typeface="Calibri"/>
              <a:cs typeface="Calibri"/>
              <a:sym typeface="Calibri"/>
            </a:endParaRPr>
          </a:p>
        </p:txBody>
      </p:sp>
      <p:sp>
        <p:nvSpPr>
          <p:cNvPr id="527" name="Google Shape;527;p40"/>
          <p:cNvSpPr txBox="1"/>
          <p:nvPr/>
        </p:nvSpPr>
        <p:spPr>
          <a:xfrm>
            <a:off x="5995977" y="1957815"/>
            <a:ext cx="4419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1…01</a:t>
            </a:r>
            <a:endParaRPr sz="1200" b="0" i="0" u="none" strike="noStrike" cap="none">
              <a:solidFill>
                <a:srgbClr val="000000"/>
              </a:solidFill>
              <a:latin typeface="Calibri"/>
              <a:ea typeface="Calibri"/>
              <a:cs typeface="Calibri"/>
              <a:sym typeface="Calibri"/>
            </a:endParaRPr>
          </a:p>
        </p:txBody>
      </p:sp>
      <p:sp>
        <p:nvSpPr>
          <p:cNvPr id="528" name="Google Shape;528;p40"/>
          <p:cNvSpPr txBox="1"/>
          <p:nvPr/>
        </p:nvSpPr>
        <p:spPr>
          <a:xfrm>
            <a:off x="5963288" y="2954271"/>
            <a:ext cx="4419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1…10</a:t>
            </a:r>
            <a:endParaRPr sz="1200" b="0" i="0" u="none" strike="noStrike" cap="none">
              <a:solidFill>
                <a:srgbClr val="000000"/>
              </a:solidFill>
              <a:latin typeface="Calibri"/>
              <a:ea typeface="Calibri"/>
              <a:cs typeface="Calibri"/>
              <a:sym typeface="Calibri"/>
            </a:endParaRPr>
          </a:p>
        </p:txBody>
      </p:sp>
      <p:sp>
        <p:nvSpPr>
          <p:cNvPr id="529" name="Google Shape;529;p40"/>
          <p:cNvSpPr/>
          <p:nvPr/>
        </p:nvSpPr>
        <p:spPr>
          <a:xfrm>
            <a:off x="6072437" y="2343392"/>
            <a:ext cx="277200" cy="3309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30" name="Google Shape;530;p40"/>
          <p:cNvSpPr/>
          <p:nvPr/>
        </p:nvSpPr>
        <p:spPr>
          <a:xfrm>
            <a:off x="6072437" y="2343392"/>
            <a:ext cx="277495" cy="331469"/>
          </a:xfrm>
          <a:custGeom>
            <a:avLst/>
            <a:gdLst/>
            <a:ahLst/>
            <a:cxnLst/>
            <a:rect l="l" t="t" r="r" b="b"/>
            <a:pathLst>
              <a:path w="277495" h="331469" extrusionOk="0">
                <a:moveTo>
                  <a:pt x="0" y="138665"/>
                </a:moveTo>
                <a:lnTo>
                  <a:pt x="138665" y="0"/>
                </a:lnTo>
                <a:lnTo>
                  <a:pt x="277330" y="138665"/>
                </a:lnTo>
                <a:lnTo>
                  <a:pt x="207997" y="138665"/>
                </a:lnTo>
                <a:lnTo>
                  <a:pt x="207997" y="330938"/>
                </a:lnTo>
                <a:lnTo>
                  <a:pt x="69332" y="330938"/>
                </a:lnTo>
                <a:lnTo>
                  <a:pt x="69332" y="138665"/>
                </a:lnTo>
                <a:lnTo>
                  <a:pt x="0" y="138665"/>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31" name="Google Shape;531;p40"/>
          <p:cNvSpPr/>
          <p:nvPr/>
        </p:nvSpPr>
        <p:spPr>
          <a:xfrm>
            <a:off x="6045969" y="3282886"/>
            <a:ext cx="277200" cy="330900"/>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32" name="Google Shape;532;p40"/>
          <p:cNvSpPr/>
          <p:nvPr/>
        </p:nvSpPr>
        <p:spPr>
          <a:xfrm>
            <a:off x="6045969" y="3282886"/>
            <a:ext cx="277495" cy="331470"/>
          </a:xfrm>
          <a:custGeom>
            <a:avLst/>
            <a:gdLst/>
            <a:ahLst/>
            <a:cxnLst/>
            <a:rect l="l" t="t" r="r" b="b"/>
            <a:pathLst>
              <a:path w="277495" h="331470" extrusionOk="0">
                <a:moveTo>
                  <a:pt x="0" y="138665"/>
                </a:moveTo>
                <a:lnTo>
                  <a:pt x="138665" y="0"/>
                </a:lnTo>
                <a:lnTo>
                  <a:pt x="277330" y="138665"/>
                </a:lnTo>
                <a:lnTo>
                  <a:pt x="207997" y="138665"/>
                </a:lnTo>
                <a:lnTo>
                  <a:pt x="207997" y="330938"/>
                </a:lnTo>
                <a:lnTo>
                  <a:pt x="69332" y="330938"/>
                </a:lnTo>
                <a:lnTo>
                  <a:pt x="69332" y="138665"/>
                </a:lnTo>
                <a:lnTo>
                  <a:pt x="0" y="138665"/>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18" name="Google Shape;573;p41">
            <a:extLst>
              <a:ext uri="{FF2B5EF4-FFF2-40B4-BE49-F238E27FC236}">
                <a16:creationId xmlns:a16="http://schemas.microsoft.com/office/drawing/2014/main" id="{FA73E82C-A9DA-2EEA-775A-E26F400903B5}"/>
              </a:ext>
            </a:extLst>
          </p:cNvPr>
          <p:cNvSpPr txBox="1"/>
          <p:nvPr/>
        </p:nvSpPr>
        <p:spPr>
          <a:xfrm>
            <a:off x="760414" y="4218618"/>
            <a:ext cx="7590300" cy="1993800"/>
          </a:xfrm>
          <a:prstGeom prst="rect">
            <a:avLst/>
          </a:prstGeom>
          <a:noFill/>
          <a:ln>
            <a:noFill/>
          </a:ln>
        </p:spPr>
        <p:txBody>
          <a:bodyPr spcFirstLastPara="1" wrap="square" lIns="0" tIns="109850" rIns="0" bIns="0" anchor="t" anchorCtr="0">
            <a:noAutofit/>
          </a:bodyPr>
          <a:lstStyle/>
          <a:p>
            <a:pPr marL="14603" marR="0" lvl="0" indent="0" algn="l" rtl="0">
              <a:lnSpc>
                <a:spcPct val="100000"/>
              </a:lnSpc>
              <a:spcBef>
                <a:spcPts val="0"/>
              </a:spcBef>
              <a:spcAft>
                <a:spcPts val="0"/>
              </a:spcAft>
              <a:buClr>
                <a:srgbClr val="000000"/>
              </a:buClr>
              <a:buSzPts val="2000"/>
              <a:buFont typeface="Arial"/>
              <a:buNone/>
            </a:pPr>
            <a:r>
              <a:rPr lang="en-US" sz="2200" b="0" i="0" u="sng" strike="noStrike" cap="none" dirty="0">
                <a:solidFill>
                  <a:srgbClr val="000000"/>
                </a:solidFill>
                <a:latin typeface="Calibri"/>
                <a:ea typeface="Calibri"/>
                <a:cs typeface="Calibri"/>
                <a:sym typeface="Calibri"/>
              </a:rPr>
              <a:t>ALU data </a:t>
            </a:r>
            <a:r>
              <a:rPr lang="en-US" sz="2200" u="sng" dirty="0">
                <a:latin typeface="Calibri"/>
                <a:ea typeface="Calibri"/>
                <a:cs typeface="Calibri"/>
                <a:sym typeface="Calibri"/>
              </a:rPr>
              <a:t>inputs</a:t>
            </a:r>
            <a:r>
              <a:rPr lang="en-US" sz="2200" b="0" i="0" u="sng" strike="noStrike" cap="none" dirty="0">
                <a:solidFill>
                  <a:srgbClr val="000000"/>
                </a:solidFill>
                <a:latin typeface="Calibri"/>
                <a:ea typeface="Calibri"/>
                <a:cs typeface="Calibri"/>
                <a:sym typeface="Calibri"/>
              </a:rPr>
              <a:t>:</a:t>
            </a:r>
            <a:endParaRPr sz="2200" b="0" i="0" u="none" strike="noStrike" cap="none" dirty="0">
              <a:solidFill>
                <a:srgbClr val="000000"/>
              </a:solidFill>
              <a:latin typeface="Calibri"/>
              <a:ea typeface="Calibri"/>
              <a:cs typeface="Calibri"/>
              <a:sym typeface="Calibri"/>
            </a:endParaRPr>
          </a:p>
          <a:p>
            <a:pPr marL="356868" lvl="0" indent="-342900">
              <a:spcBef>
                <a:spcPts val="765"/>
              </a:spcBef>
              <a:buClr>
                <a:srgbClr val="4B2A85"/>
              </a:buClr>
              <a:buSzPts val="2000"/>
              <a:buFont typeface="Wingdings" pitchFamily="2" charset="2"/>
              <a:buChar char="v"/>
            </a:pPr>
            <a:r>
              <a:rPr lang="en-US" sz="2200" dirty="0">
                <a:latin typeface="Calibri"/>
                <a:ea typeface="Calibri"/>
                <a:cs typeface="Calibri"/>
                <a:sym typeface="Calibri"/>
              </a:rPr>
              <a:t>Input 1: from the D-register</a:t>
            </a:r>
          </a:p>
          <a:p>
            <a:pPr marL="356868" lvl="0" indent="-342900">
              <a:spcBef>
                <a:spcPts val="765"/>
              </a:spcBef>
              <a:buClr>
                <a:srgbClr val="4B2A85"/>
              </a:buClr>
              <a:buSzPts val="2000"/>
              <a:buFont typeface="Wingdings" pitchFamily="2" charset="2"/>
              <a:buChar char="v"/>
            </a:pPr>
            <a:r>
              <a:rPr lang="en-US" sz="2200" dirty="0">
                <a:latin typeface="Calibri"/>
                <a:ea typeface="Calibri"/>
                <a:cs typeface="Calibri"/>
                <a:sym typeface="Calibri"/>
              </a:rPr>
              <a:t>Input 2: from either:</a:t>
            </a:r>
          </a:p>
          <a:p>
            <a:pPr marL="649224" lvl="3" indent="-283464">
              <a:lnSpc>
                <a:spcPct val="110000"/>
              </a:lnSpc>
              <a:spcBef>
                <a:spcPts val="24"/>
              </a:spcBef>
              <a:buClr>
                <a:srgbClr val="4B2A85"/>
              </a:buClr>
              <a:buSzPts val="2000"/>
              <a:buFont typeface="Wingdings" pitchFamily="2" charset="2"/>
              <a:buChar char="§"/>
            </a:pPr>
            <a:r>
              <a:rPr lang="en-US" sz="2200" dirty="0">
                <a:latin typeface="Calibri"/>
                <a:ea typeface="Calibri"/>
                <a:cs typeface="Calibri"/>
                <a:sym typeface="Calibri"/>
              </a:rPr>
              <a:t>A-register, or</a:t>
            </a:r>
          </a:p>
          <a:p>
            <a:pPr marL="649224" lvl="3" indent="-283464">
              <a:lnSpc>
                <a:spcPct val="110000"/>
              </a:lnSpc>
              <a:spcBef>
                <a:spcPts val="24"/>
              </a:spcBef>
              <a:buClr>
                <a:srgbClr val="4B2A85"/>
              </a:buClr>
              <a:buSzPts val="2000"/>
              <a:buFont typeface="Wingdings" pitchFamily="2" charset="2"/>
              <a:buChar char="§"/>
            </a:pPr>
            <a:r>
              <a:rPr lang="en-US" sz="2200" dirty="0">
                <a:latin typeface="Calibri"/>
                <a:ea typeface="Calibri"/>
                <a:cs typeface="Calibri"/>
                <a:sym typeface="Calibri"/>
              </a:rPr>
              <a:t>data memory</a:t>
            </a:r>
            <a:endParaRPr sz="2200" b="0" i="0" u="none" strike="noStrike" cap="none" dirty="0">
              <a:solidFill>
                <a:srgbClr val="000000"/>
              </a:solidFill>
              <a:latin typeface="Calibri"/>
              <a:ea typeface="Calibri"/>
              <a:cs typeface="Calibri"/>
              <a:sym typeface="Calibri"/>
            </a:endParaRPr>
          </a:p>
        </p:txBody>
      </p:sp>
      <p:sp>
        <p:nvSpPr>
          <p:cNvPr id="19" name="Google Shape;573;p41">
            <a:extLst>
              <a:ext uri="{FF2B5EF4-FFF2-40B4-BE49-F238E27FC236}">
                <a16:creationId xmlns:a16="http://schemas.microsoft.com/office/drawing/2014/main" id="{89D6D4AA-7866-55BF-B3B3-9B4C685CC0F6}"/>
              </a:ext>
            </a:extLst>
          </p:cNvPr>
          <p:cNvSpPr txBox="1"/>
          <p:nvPr/>
        </p:nvSpPr>
        <p:spPr>
          <a:xfrm>
            <a:off x="4659413" y="4218618"/>
            <a:ext cx="7590300" cy="1993800"/>
          </a:xfrm>
          <a:prstGeom prst="rect">
            <a:avLst/>
          </a:prstGeom>
          <a:noFill/>
          <a:ln>
            <a:noFill/>
          </a:ln>
        </p:spPr>
        <p:txBody>
          <a:bodyPr spcFirstLastPara="1" wrap="square" lIns="0" tIns="109850" rIns="0" bIns="0" anchor="t" anchorCtr="0">
            <a:noAutofit/>
          </a:bodyPr>
          <a:lstStyle/>
          <a:p>
            <a:pPr marL="14603" lvl="0">
              <a:buSzPts val="2000"/>
            </a:pPr>
            <a:r>
              <a:rPr lang="en-US" sz="2200" u="sng" dirty="0">
                <a:latin typeface="Calibri"/>
                <a:ea typeface="Calibri"/>
                <a:cs typeface="Calibri"/>
                <a:sym typeface="Calibri"/>
              </a:rPr>
              <a:t>ALU control inputs:</a:t>
            </a:r>
          </a:p>
          <a:p>
            <a:pPr marL="356868" lvl="0" indent="-342900">
              <a:spcBef>
                <a:spcPts val="765"/>
              </a:spcBef>
              <a:buClr>
                <a:srgbClr val="4B2A85"/>
              </a:buClr>
              <a:buSzPts val="2000"/>
              <a:buFont typeface="Wingdings" pitchFamily="2" charset="2"/>
              <a:buChar char="v"/>
            </a:pPr>
            <a:r>
              <a:rPr lang="en-US" sz="2200" dirty="0">
                <a:latin typeface="Calibri"/>
                <a:ea typeface="Calibri"/>
                <a:cs typeface="Calibri"/>
                <a:sym typeface="Calibri"/>
              </a:rPr>
              <a:t>Control bits (from the instruction)</a:t>
            </a:r>
          </a:p>
          <a:p>
            <a:pPr marL="13968" marR="0" lvl="0" algn="l" rtl="0">
              <a:lnSpc>
                <a:spcPct val="100000"/>
              </a:lnSpc>
              <a:spcBef>
                <a:spcPts val="765"/>
              </a:spcBef>
              <a:spcAft>
                <a:spcPts val="0"/>
              </a:spcAft>
              <a:buClr>
                <a:srgbClr val="4B2A85"/>
              </a:buClr>
              <a:buSzPts val="2000"/>
            </a:pPr>
            <a:endParaRPr sz="22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052191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7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601" name="Google Shape;601;p73"/>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602" name="Google Shape;602;p7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sp>
        <p:nvSpPr>
          <p:cNvPr id="603" name="Google Shape;603;p73"/>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604" name="Google Shape;604;p73"/>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dirty="0">
                <a:solidFill>
                  <a:srgbClr val="4A86E8"/>
                </a:solidFill>
                <a:latin typeface="Courier New"/>
                <a:ea typeface="Courier New"/>
                <a:cs typeface="Courier New"/>
                <a:sym typeface="Courier New"/>
              </a:rPr>
              <a:t>1 </a:t>
            </a:r>
            <a:r>
              <a:rPr lang="en-US" sz="2000" b="1" i="0" u="none" strike="noStrike" cap="none" dirty="0">
                <a:solidFill>
                  <a:srgbClr val="B7B7B7"/>
                </a:solidFill>
                <a:latin typeface="Courier New"/>
                <a:ea typeface="Courier New"/>
                <a:cs typeface="Courier New"/>
                <a:sym typeface="Courier New"/>
              </a:rPr>
              <a:t>1 1</a:t>
            </a:r>
            <a:r>
              <a:rPr lang="en-US" sz="2000" b="1" i="0" u="none" strike="noStrike" cap="none" dirty="0">
                <a:solidFill>
                  <a:srgbClr val="CCCCCC"/>
                </a:solidFill>
                <a:latin typeface="Courier New"/>
                <a:ea typeface="Courier New"/>
                <a:cs typeface="Courier New"/>
                <a:sym typeface="Courier New"/>
              </a:rPr>
              <a:t> </a:t>
            </a:r>
            <a:r>
              <a:rPr lang="en-US" sz="2000" b="1" i="0" u="none" strike="noStrike" cap="none" dirty="0">
                <a:solidFill>
                  <a:srgbClr val="674EA7"/>
                </a:solidFill>
                <a:latin typeface="Courier New"/>
                <a:ea typeface="Courier New"/>
                <a:cs typeface="Courier New"/>
                <a:sym typeface="Courier New"/>
              </a:rPr>
              <a:t>a c1 c2 c3 c4 c5 c6</a:t>
            </a:r>
            <a:r>
              <a:rPr lang="en-US" sz="2000" b="1" i="0" u="none" strike="noStrike" cap="none" dirty="0">
                <a:solidFill>
                  <a:srgbClr val="FF9900"/>
                </a:solidFill>
                <a:latin typeface="Courier New"/>
                <a:ea typeface="Courier New"/>
                <a:cs typeface="Courier New"/>
                <a:sym typeface="Courier New"/>
              </a:rPr>
              <a:t> d1 d2 d3 </a:t>
            </a:r>
            <a:r>
              <a:rPr lang="en-US" sz="2000" b="1" i="0" u="none" strike="noStrike" cap="none" dirty="0">
                <a:solidFill>
                  <a:schemeClr val="accent1"/>
                </a:solidFill>
                <a:latin typeface="Courier New"/>
                <a:ea typeface="Courier New"/>
                <a:cs typeface="Courier New"/>
                <a:sym typeface="Courier New"/>
              </a:rPr>
              <a:t>j1 j2 j3</a:t>
            </a:r>
            <a:endParaRPr sz="2000" b="1" i="0" u="none" strike="noStrike" cap="none" dirty="0">
              <a:solidFill>
                <a:schemeClr val="accent1"/>
              </a:solidFill>
              <a:latin typeface="Courier New"/>
              <a:ea typeface="Courier New"/>
              <a:cs typeface="Courier New"/>
              <a:sym typeface="Courier New"/>
            </a:endParaRPr>
          </a:p>
        </p:txBody>
      </p:sp>
      <p:pic>
        <p:nvPicPr>
          <p:cNvPr id="607" name="Google Shape;607;p73"/>
          <p:cNvPicPr preferRelativeResize="0"/>
          <p:nvPr/>
        </p:nvPicPr>
        <p:blipFill rotWithShape="1">
          <a:blip r:embed="rId3">
            <a:alphaModFix/>
          </a:blip>
          <a:srcRect/>
          <a:stretch/>
        </p:blipFill>
        <p:spPr>
          <a:xfrm>
            <a:off x="1876175" y="4145888"/>
            <a:ext cx="5391650" cy="1968463"/>
          </a:xfrm>
          <a:prstGeom prst="rect">
            <a:avLst/>
          </a:prstGeom>
          <a:noFill/>
          <a:ln>
            <a:noFill/>
          </a:ln>
          <a:effectLst>
            <a:outerShdw blurRad="57150" dist="19050" dir="5400000" algn="bl" rotWithShape="0">
              <a:srgbClr val="000000">
                <a:alpha val="49800"/>
              </a:srgbClr>
            </a:outerShdw>
          </a:effectLst>
        </p:spPr>
      </p:pic>
      <p:sp>
        <p:nvSpPr>
          <p:cNvPr id="608" name="Google Shape;608;p73"/>
          <p:cNvSpPr/>
          <p:nvPr/>
        </p:nvSpPr>
        <p:spPr>
          <a:xfrm>
            <a:off x="520936" y="4973625"/>
            <a:ext cx="1447500" cy="522300"/>
          </a:xfrm>
          <a:prstGeom prst="homePlate">
            <a:avLst>
              <a:gd name="adj" fmla="val 50000"/>
            </a:avLst>
          </a:prstGeom>
          <a:solidFill>
            <a:srgbClr val="E06666"/>
          </a:solidFill>
          <a:ln>
            <a:noFill/>
          </a:ln>
          <a:effectLst>
            <a:outerShdw blurRad="57150" dist="19050" dir="5400000" algn="bl" rotWithShape="0">
              <a:srgbClr val="000000">
                <a:alpha val="4824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11" name="Google Shape;575;p71">
            <a:extLst>
              <a:ext uri="{FF2B5EF4-FFF2-40B4-BE49-F238E27FC236}">
                <a16:creationId xmlns:a16="http://schemas.microsoft.com/office/drawing/2014/main" id="{341EAFD0-6F41-3657-4E9A-405265CBD0BE}"/>
              </a:ext>
            </a:extLst>
          </p:cNvPr>
          <p:cNvSpPr/>
          <p:nvPr/>
        </p:nvSpPr>
        <p:spPr>
          <a:xfrm rot="5400000">
            <a:off x="6462323" y="2138512"/>
            <a:ext cx="137160" cy="1181100"/>
          </a:xfrm>
          <a:prstGeom prst="rightBracket">
            <a:avLst>
              <a:gd name="adj" fmla="val 100731"/>
            </a:avLst>
          </a:prstGeom>
          <a:noFill/>
          <a:ln w="38100" cap="flat" cmpd="sng">
            <a:solidFill>
              <a:srgbClr val="FF99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576;p71">
            <a:extLst>
              <a:ext uri="{FF2B5EF4-FFF2-40B4-BE49-F238E27FC236}">
                <a16:creationId xmlns:a16="http://schemas.microsoft.com/office/drawing/2014/main" id="{082D8C9C-5565-52DD-AAB6-EA7B5BE0388D}"/>
              </a:ext>
            </a:extLst>
          </p:cNvPr>
          <p:cNvSpPr/>
          <p:nvPr/>
        </p:nvSpPr>
        <p:spPr>
          <a:xfrm>
            <a:off x="5798967" y="3069416"/>
            <a:ext cx="1508476" cy="762000"/>
          </a:xfrm>
          <a:prstGeom prst="wedgeRectCallout">
            <a:avLst>
              <a:gd name="adj1" fmla="val -20889"/>
              <a:gd name="adj2" fmla="val -83504"/>
            </a:avLst>
          </a:prstGeom>
          <a:solidFill>
            <a:srgbClr val="FF99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err="1">
                <a:solidFill>
                  <a:srgbClr val="FFFFFF"/>
                </a:solidFill>
                <a:latin typeface="Calibri" panose="020F0502020204030204" pitchFamily="34" charset="0"/>
                <a:ea typeface="Courier New"/>
                <a:cs typeface="Calibri" panose="020F0502020204030204" pitchFamily="34" charset="0"/>
                <a:sym typeface="Courier New"/>
              </a:rPr>
              <a:t>Dest</a:t>
            </a: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Where to store result</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41"/>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Handling C-Instructions</a:t>
            </a:r>
            <a:endParaRPr/>
          </a:p>
        </p:txBody>
      </p:sp>
      <p:sp>
        <p:nvSpPr>
          <p:cNvPr id="539" name="Google Shape;539;p41"/>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
        <p:nvSpPr>
          <p:cNvPr id="540" name="Google Shape;540;p41"/>
          <p:cNvSpPr/>
          <p:nvPr/>
        </p:nvSpPr>
        <p:spPr>
          <a:xfrm>
            <a:off x="458654" y="1168030"/>
            <a:ext cx="8370300" cy="2876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1" name="Google Shape;541;p41"/>
          <p:cNvSpPr txBox="1"/>
          <p:nvPr/>
        </p:nvSpPr>
        <p:spPr>
          <a:xfrm>
            <a:off x="453726" y="2750540"/>
            <a:ext cx="1529700" cy="290100"/>
          </a:xfrm>
          <a:prstGeom prst="rect">
            <a:avLst/>
          </a:prstGeom>
          <a:solidFill>
            <a:srgbClr val="F8CBAD"/>
          </a:solidFill>
          <a:ln>
            <a:noFill/>
          </a:ln>
        </p:spPr>
        <p:txBody>
          <a:bodyPr spcFirstLastPara="1" wrap="square" lIns="0" tIns="25400" rIns="0" bIns="0" anchor="t" anchorCtr="0">
            <a:noAutofit/>
          </a:bodyPr>
          <a:lstStyle/>
          <a:p>
            <a:pPr marL="4064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1</a:t>
            </a:r>
            <a:r>
              <a:rPr lang="en-US" sz="1400" b="0" i="0" u="none" strike="noStrike" cap="none" dirty="0">
                <a:solidFill>
                  <a:srgbClr val="7F7F7F"/>
                </a:solidFill>
                <a:latin typeface="Calibri"/>
                <a:ea typeface="Calibri"/>
                <a:cs typeface="Calibri"/>
                <a:sym typeface="Calibri"/>
              </a:rPr>
              <a:t>11</a:t>
            </a:r>
            <a:r>
              <a:rPr lang="en-US" sz="1400" b="0" i="0" u="none" strike="noStrike" cap="none" dirty="0">
                <a:solidFill>
                  <a:srgbClr val="000000"/>
                </a:solidFill>
                <a:latin typeface="Calibri"/>
                <a:ea typeface="Calibri"/>
                <a:cs typeface="Calibri"/>
                <a:sym typeface="Calibri"/>
              </a:rPr>
              <a:t>0</a:t>
            </a:r>
            <a:r>
              <a:rPr lang="en-US" sz="1400" b="0" i="0" u="none" strike="noStrike" cap="none" dirty="0">
                <a:solidFill>
                  <a:srgbClr val="0000FF"/>
                </a:solidFill>
                <a:latin typeface="Calibri"/>
                <a:ea typeface="Calibri"/>
                <a:cs typeface="Calibri"/>
                <a:sym typeface="Calibri"/>
              </a:rPr>
              <a:t>011111</a:t>
            </a:r>
            <a:r>
              <a:rPr lang="en-US" sz="1400" b="0" i="0" u="sng" strike="noStrike" cap="none" dirty="0">
                <a:solidFill>
                  <a:srgbClr val="548235"/>
                </a:solidFill>
                <a:latin typeface="Calibri"/>
                <a:ea typeface="Calibri"/>
                <a:cs typeface="Calibri"/>
                <a:sym typeface="Calibri"/>
              </a:rPr>
              <a:t>010</a:t>
            </a:r>
            <a:r>
              <a:rPr lang="en-US" sz="1400" b="0" i="0" u="none" strike="noStrike" cap="none" dirty="0">
                <a:solidFill>
                  <a:srgbClr val="843C0C"/>
                </a:solidFill>
                <a:latin typeface="Calibri"/>
                <a:ea typeface="Calibri"/>
                <a:cs typeface="Calibri"/>
                <a:sym typeface="Calibri"/>
              </a:rPr>
              <a:t>111</a:t>
            </a:r>
            <a:endParaRPr sz="1400" b="0" i="0" u="none" strike="noStrike" cap="none" dirty="0">
              <a:solidFill>
                <a:srgbClr val="000000"/>
              </a:solidFill>
              <a:latin typeface="Calibri"/>
              <a:ea typeface="Calibri"/>
              <a:cs typeface="Calibri"/>
              <a:sym typeface="Calibri"/>
            </a:endParaRPr>
          </a:p>
        </p:txBody>
      </p:sp>
      <p:sp>
        <p:nvSpPr>
          <p:cNvPr id="542" name="Google Shape;542;p41"/>
          <p:cNvSpPr/>
          <p:nvPr/>
        </p:nvSpPr>
        <p:spPr>
          <a:xfrm>
            <a:off x="7791982" y="1828800"/>
            <a:ext cx="259200" cy="2286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3" name="Google Shape;543;p41"/>
          <p:cNvSpPr/>
          <p:nvPr/>
        </p:nvSpPr>
        <p:spPr>
          <a:xfrm>
            <a:off x="7791981" y="1828800"/>
            <a:ext cx="259079" cy="228600"/>
          </a:xfrm>
          <a:custGeom>
            <a:avLst/>
            <a:gdLst/>
            <a:ahLst/>
            <a:cxnLst/>
            <a:rect l="l" t="t" r="r" b="b"/>
            <a:pathLst>
              <a:path w="259079" h="228600" extrusionOk="0">
                <a:moveTo>
                  <a:pt x="0" y="228600"/>
                </a:moveTo>
                <a:lnTo>
                  <a:pt x="129540" y="0"/>
                </a:lnTo>
                <a:lnTo>
                  <a:pt x="259080" y="228600"/>
                </a:lnTo>
                <a:lnTo>
                  <a:pt x="0" y="22860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4" name="Google Shape;544;p41"/>
          <p:cNvSpPr/>
          <p:nvPr/>
        </p:nvSpPr>
        <p:spPr>
          <a:xfrm>
            <a:off x="7085862" y="1119719"/>
            <a:ext cx="228600" cy="259200"/>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5" name="Google Shape;545;p41"/>
          <p:cNvSpPr/>
          <p:nvPr/>
        </p:nvSpPr>
        <p:spPr>
          <a:xfrm>
            <a:off x="7085862" y="1119719"/>
            <a:ext cx="228600" cy="259080"/>
          </a:xfrm>
          <a:custGeom>
            <a:avLst/>
            <a:gdLst/>
            <a:ahLst/>
            <a:cxnLst/>
            <a:rect l="l" t="t" r="r" b="b"/>
            <a:pathLst>
              <a:path w="228600" h="259080" extrusionOk="0">
                <a:moveTo>
                  <a:pt x="228600" y="259080"/>
                </a:moveTo>
                <a:lnTo>
                  <a:pt x="0" y="129540"/>
                </a:lnTo>
                <a:lnTo>
                  <a:pt x="228600" y="0"/>
                </a:lnTo>
                <a:lnTo>
                  <a:pt x="228600" y="25908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6" name="Google Shape;546;p41"/>
          <p:cNvSpPr/>
          <p:nvPr/>
        </p:nvSpPr>
        <p:spPr>
          <a:xfrm>
            <a:off x="5386177" y="1118661"/>
            <a:ext cx="228600" cy="259200"/>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7" name="Google Shape;547;p41"/>
          <p:cNvSpPr/>
          <p:nvPr/>
        </p:nvSpPr>
        <p:spPr>
          <a:xfrm>
            <a:off x="5386177" y="1118661"/>
            <a:ext cx="228600" cy="259080"/>
          </a:xfrm>
          <a:custGeom>
            <a:avLst/>
            <a:gdLst/>
            <a:ahLst/>
            <a:cxnLst/>
            <a:rect l="l" t="t" r="r" b="b"/>
            <a:pathLst>
              <a:path w="228600" h="259080" extrusionOk="0">
                <a:moveTo>
                  <a:pt x="228600" y="259080"/>
                </a:moveTo>
                <a:lnTo>
                  <a:pt x="0" y="129540"/>
                </a:lnTo>
                <a:lnTo>
                  <a:pt x="228600" y="0"/>
                </a:lnTo>
                <a:lnTo>
                  <a:pt x="228600" y="25908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8" name="Google Shape;548;p41"/>
          <p:cNvSpPr/>
          <p:nvPr/>
        </p:nvSpPr>
        <p:spPr>
          <a:xfrm>
            <a:off x="4399214" y="1529030"/>
            <a:ext cx="259200" cy="228600"/>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49" name="Google Shape;549;p41"/>
          <p:cNvSpPr/>
          <p:nvPr/>
        </p:nvSpPr>
        <p:spPr>
          <a:xfrm>
            <a:off x="4399214" y="1529030"/>
            <a:ext cx="259079" cy="228600"/>
          </a:xfrm>
          <a:custGeom>
            <a:avLst/>
            <a:gdLst/>
            <a:ahLst/>
            <a:cxnLst/>
            <a:rect l="l" t="t" r="r" b="b"/>
            <a:pathLst>
              <a:path w="259079" h="228600" extrusionOk="0">
                <a:moveTo>
                  <a:pt x="259080" y="0"/>
                </a:moveTo>
                <a:lnTo>
                  <a:pt x="129540" y="228600"/>
                </a:lnTo>
                <a:lnTo>
                  <a:pt x="0" y="0"/>
                </a:lnTo>
                <a:lnTo>
                  <a:pt x="259080" y="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0" name="Google Shape;550;p41"/>
          <p:cNvSpPr/>
          <p:nvPr/>
        </p:nvSpPr>
        <p:spPr>
          <a:xfrm>
            <a:off x="4693756" y="2082378"/>
            <a:ext cx="228600" cy="2592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1" name="Google Shape;551;p41"/>
          <p:cNvSpPr/>
          <p:nvPr/>
        </p:nvSpPr>
        <p:spPr>
          <a:xfrm>
            <a:off x="4693756" y="2082378"/>
            <a:ext cx="228600" cy="259080"/>
          </a:xfrm>
          <a:custGeom>
            <a:avLst/>
            <a:gdLst/>
            <a:ahLst/>
            <a:cxnLst/>
            <a:rect l="l" t="t" r="r" b="b"/>
            <a:pathLst>
              <a:path w="228600" h="259080" extrusionOk="0">
                <a:moveTo>
                  <a:pt x="0" y="0"/>
                </a:moveTo>
                <a:lnTo>
                  <a:pt x="228600" y="129540"/>
                </a:lnTo>
                <a:lnTo>
                  <a:pt x="0" y="259080"/>
                </a:lnTo>
                <a:lnTo>
                  <a:pt x="0" y="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2" name="Google Shape;552;p41"/>
          <p:cNvSpPr/>
          <p:nvPr/>
        </p:nvSpPr>
        <p:spPr>
          <a:xfrm>
            <a:off x="3820007" y="1085165"/>
            <a:ext cx="228600" cy="259200"/>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3" name="Google Shape;553;p41"/>
          <p:cNvSpPr/>
          <p:nvPr/>
        </p:nvSpPr>
        <p:spPr>
          <a:xfrm>
            <a:off x="3820007" y="1085165"/>
            <a:ext cx="228600" cy="259080"/>
          </a:xfrm>
          <a:custGeom>
            <a:avLst/>
            <a:gdLst/>
            <a:ahLst/>
            <a:cxnLst/>
            <a:rect l="l" t="t" r="r" b="b"/>
            <a:pathLst>
              <a:path w="228600" h="259080" extrusionOk="0">
                <a:moveTo>
                  <a:pt x="228600" y="259080"/>
                </a:moveTo>
                <a:lnTo>
                  <a:pt x="0" y="129540"/>
                </a:lnTo>
                <a:lnTo>
                  <a:pt x="228600" y="0"/>
                </a:lnTo>
                <a:lnTo>
                  <a:pt x="228600" y="25908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4" name="Google Shape;554;p41"/>
          <p:cNvSpPr/>
          <p:nvPr/>
        </p:nvSpPr>
        <p:spPr>
          <a:xfrm>
            <a:off x="1530569" y="1557922"/>
            <a:ext cx="259200" cy="228600"/>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5" name="Google Shape;555;p41"/>
          <p:cNvSpPr/>
          <p:nvPr/>
        </p:nvSpPr>
        <p:spPr>
          <a:xfrm>
            <a:off x="1530569" y="1557922"/>
            <a:ext cx="259080" cy="228600"/>
          </a:xfrm>
          <a:custGeom>
            <a:avLst/>
            <a:gdLst/>
            <a:ahLst/>
            <a:cxnLst/>
            <a:rect l="l" t="t" r="r" b="b"/>
            <a:pathLst>
              <a:path w="259080" h="228600" extrusionOk="0">
                <a:moveTo>
                  <a:pt x="259080" y="0"/>
                </a:moveTo>
                <a:lnTo>
                  <a:pt x="129540" y="228600"/>
                </a:lnTo>
                <a:lnTo>
                  <a:pt x="0" y="0"/>
                </a:lnTo>
                <a:lnTo>
                  <a:pt x="259080" y="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6" name="Google Shape;556;p41"/>
          <p:cNvSpPr/>
          <p:nvPr/>
        </p:nvSpPr>
        <p:spPr>
          <a:xfrm>
            <a:off x="1877680" y="2139528"/>
            <a:ext cx="228600" cy="2592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7" name="Google Shape;557;p41"/>
          <p:cNvSpPr/>
          <p:nvPr/>
        </p:nvSpPr>
        <p:spPr>
          <a:xfrm>
            <a:off x="1877680" y="2139528"/>
            <a:ext cx="228600" cy="259080"/>
          </a:xfrm>
          <a:custGeom>
            <a:avLst/>
            <a:gdLst/>
            <a:ahLst/>
            <a:cxnLst/>
            <a:rect l="l" t="t" r="r" b="b"/>
            <a:pathLst>
              <a:path w="228600" h="259080" extrusionOk="0">
                <a:moveTo>
                  <a:pt x="0" y="0"/>
                </a:moveTo>
                <a:lnTo>
                  <a:pt x="228600" y="129540"/>
                </a:lnTo>
                <a:lnTo>
                  <a:pt x="0" y="259080"/>
                </a:lnTo>
                <a:lnTo>
                  <a:pt x="0" y="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8" name="Google Shape;558;p41"/>
          <p:cNvSpPr/>
          <p:nvPr/>
        </p:nvSpPr>
        <p:spPr>
          <a:xfrm>
            <a:off x="2147460" y="1077288"/>
            <a:ext cx="228600" cy="259200"/>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59" name="Google Shape;559;p41"/>
          <p:cNvSpPr/>
          <p:nvPr/>
        </p:nvSpPr>
        <p:spPr>
          <a:xfrm>
            <a:off x="2147460" y="1077288"/>
            <a:ext cx="228600" cy="259080"/>
          </a:xfrm>
          <a:custGeom>
            <a:avLst/>
            <a:gdLst/>
            <a:ahLst/>
            <a:cxnLst/>
            <a:rect l="l" t="t" r="r" b="b"/>
            <a:pathLst>
              <a:path w="228600" h="259080" extrusionOk="0">
                <a:moveTo>
                  <a:pt x="228600" y="259080"/>
                </a:moveTo>
                <a:lnTo>
                  <a:pt x="0" y="129540"/>
                </a:lnTo>
                <a:lnTo>
                  <a:pt x="228600" y="0"/>
                </a:lnTo>
                <a:lnTo>
                  <a:pt x="228600" y="25908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0" name="Google Shape;560;p41"/>
          <p:cNvSpPr/>
          <p:nvPr/>
        </p:nvSpPr>
        <p:spPr>
          <a:xfrm>
            <a:off x="8344441" y="2547728"/>
            <a:ext cx="228600" cy="259200"/>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1" name="Google Shape;561;p41"/>
          <p:cNvSpPr/>
          <p:nvPr/>
        </p:nvSpPr>
        <p:spPr>
          <a:xfrm>
            <a:off x="8344442" y="2547728"/>
            <a:ext cx="228600" cy="259080"/>
          </a:xfrm>
          <a:custGeom>
            <a:avLst/>
            <a:gdLst/>
            <a:ahLst/>
            <a:cxnLst/>
            <a:rect l="l" t="t" r="r" b="b"/>
            <a:pathLst>
              <a:path w="228600" h="259080" extrusionOk="0">
                <a:moveTo>
                  <a:pt x="0" y="0"/>
                </a:moveTo>
                <a:lnTo>
                  <a:pt x="228600" y="129540"/>
                </a:lnTo>
                <a:lnTo>
                  <a:pt x="0" y="259080"/>
                </a:lnTo>
                <a:lnTo>
                  <a:pt x="0" y="0"/>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2" name="Google Shape;562;p41"/>
          <p:cNvSpPr/>
          <p:nvPr/>
        </p:nvSpPr>
        <p:spPr>
          <a:xfrm>
            <a:off x="7601191" y="3676996"/>
            <a:ext cx="1289050" cy="76200"/>
          </a:xfrm>
          <a:custGeom>
            <a:avLst/>
            <a:gdLst/>
            <a:ahLst/>
            <a:cxnLst/>
            <a:rect l="l" t="t" r="r" b="b"/>
            <a:pathLst>
              <a:path w="1289050" h="76200" extrusionOk="0">
                <a:moveTo>
                  <a:pt x="0" y="31748"/>
                </a:moveTo>
                <a:lnTo>
                  <a:pt x="0" y="44448"/>
                </a:lnTo>
                <a:lnTo>
                  <a:pt x="1212781" y="44450"/>
                </a:lnTo>
                <a:lnTo>
                  <a:pt x="1212781" y="76200"/>
                </a:lnTo>
                <a:lnTo>
                  <a:pt x="1288981" y="38100"/>
                </a:lnTo>
                <a:lnTo>
                  <a:pt x="1276281" y="31750"/>
                </a:lnTo>
                <a:lnTo>
                  <a:pt x="0" y="31748"/>
                </a:lnTo>
                <a:close/>
              </a:path>
              <a:path w="1289050" h="76200" extrusionOk="0">
                <a:moveTo>
                  <a:pt x="1212781" y="0"/>
                </a:moveTo>
                <a:lnTo>
                  <a:pt x="1212781" y="31750"/>
                </a:lnTo>
                <a:lnTo>
                  <a:pt x="1276281" y="31750"/>
                </a:lnTo>
                <a:lnTo>
                  <a:pt x="121278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3" name="Google Shape;563;p41"/>
          <p:cNvSpPr txBox="1"/>
          <p:nvPr/>
        </p:nvSpPr>
        <p:spPr>
          <a:xfrm>
            <a:off x="8258078" y="3356324"/>
            <a:ext cx="6306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writeM</a:t>
            </a:r>
            <a:endParaRPr sz="1600" b="0" i="0" u="none" strike="noStrike" cap="none">
              <a:solidFill>
                <a:srgbClr val="000000"/>
              </a:solidFill>
              <a:latin typeface="Calibri"/>
              <a:ea typeface="Calibri"/>
              <a:cs typeface="Calibri"/>
              <a:sym typeface="Calibri"/>
            </a:endParaRPr>
          </a:p>
        </p:txBody>
      </p:sp>
      <p:sp>
        <p:nvSpPr>
          <p:cNvPr id="564" name="Google Shape;564;p41"/>
          <p:cNvSpPr txBox="1"/>
          <p:nvPr/>
        </p:nvSpPr>
        <p:spPr>
          <a:xfrm>
            <a:off x="5995977" y="1957815"/>
            <a:ext cx="4419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1…01</a:t>
            </a:r>
            <a:endParaRPr sz="1200" b="0" i="0" u="none" strike="noStrike" cap="none">
              <a:solidFill>
                <a:srgbClr val="000000"/>
              </a:solidFill>
              <a:latin typeface="Calibri"/>
              <a:ea typeface="Calibri"/>
              <a:cs typeface="Calibri"/>
              <a:sym typeface="Calibri"/>
            </a:endParaRPr>
          </a:p>
        </p:txBody>
      </p:sp>
      <p:sp>
        <p:nvSpPr>
          <p:cNvPr id="565" name="Google Shape;565;p41"/>
          <p:cNvSpPr txBox="1"/>
          <p:nvPr/>
        </p:nvSpPr>
        <p:spPr>
          <a:xfrm>
            <a:off x="5963288" y="2954271"/>
            <a:ext cx="4419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1…10</a:t>
            </a:r>
            <a:endParaRPr sz="1200" b="0" i="0" u="none" strike="noStrike" cap="none">
              <a:solidFill>
                <a:srgbClr val="000000"/>
              </a:solidFill>
              <a:latin typeface="Calibri"/>
              <a:ea typeface="Calibri"/>
              <a:cs typeface="Calibri"/>
              <a:sym typeface="Calibri"/>
            </a:endParaRPr>
          </a:p>
        </p:txBody>
      </p:sp>
      <p:sp>
        <p:nvSpPr>
          <p:cNvPr id="566" name="Google Shape;566;p41"/>
          <p:cNvSpPr txBox="1"/>
          <p:nvPr/>
        </p:nvSpPr>
        <p:spPr>
          <a:xfrm>
            <a:off x="7278703" y="2407245"/>
            <a:ext cx="5118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0…11</a:t>
            </a:r>
            <a:endParaRPr sz="1200" b="0" i="0" u="none" strike="noStrike" cap="none">
              <a:solidFill>
                <a:srgbClr val="000000"/>
              </a:solidFill>
              <a:latin typeface="Calibri"/>
              <a:ea typeface="Calibri"/>
              <a:cs typeface="Calibri"/>
              <a:sym typeface="Calibri"/>
            </a:endParaRPr>
          </a:p>
        </p:txBody>
      </p:sp>
      <p:sp>
        <p:nvSpPr>
          <p:cNvPr id="567" name="Google Shape;567;p41"/>
          <p:cNvSpPr/>
          <p:nvPr/>
        </p:nvSpPr>
        <p:spPr>
          <a:xfrm>
            <a:off x="7342754" y="2790951"/>
            <a:ext cx="277200" cy="330900"/>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8" name="Google Shape;568;p41"/>
          <p:cNvSpPr/>
          <p:nvPr/>
        </p:nvSpPr>
        <p:spPr>
          <a:xfrm>
            <a:off x="7342754" y="2790951"/>
            <a:ext cx="277495" cy="331469"/>
          </a:xfrm>
          <a:custGeom>
            <a:avLst/>
            <a:gdLst/>
            <a:ahLst/>
            <a:cxnLst/>
            <a:rect l="l" t="t" r="r" b="b"/>
            <a:pathLst>
              <a:path w="277495" h="331469" extrusionOk="0">
                <a:moveTo>
                  <a:pt x="0" y="138665"/>
                </a:moveTo>
                <a:lnTo>
                  <a:pt x="138665" y="0"/>
                </a:lnTo>
                <a:lnTo>
                  <a:pt x="277330" y="138665"/>
                </a:lnTo>
                <a:lnTo>
                  <a:pt x="207997" y="138665"/>
                </a:lnTo>
                <a:lnTo>
                  <a:pt x="207997" y="330938"/>
                </a:lnTo>
                <a:lnTo>
                  <a:pt x="69332" y="330938"/>
                </a:lnTo>
                <a:lnTo>
                  <a:pt x="69332" y="138665"/>
                </a:lnTo>
                <a:lnTo>
                  <a:pt x="0" y="138665"/>
                </a:lnTo>
                <a:close/>
              </a:path>
            </a:pathLst>
          </a:custGeom>
          <a:noFill/>
          <a:ln w="9525" cap="flat" cmpd="sng">
            <a:solidFill>
              <a:srgbClr val="5B9BD5"/>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69" name="Google Shape;569;p41"/>
          <p:cNvSpPr txBox="1"/>
          <p:nvPr/>
        </p:nvSpPr>
        <p:spPr>
          <a:xfrm>
            <a:off x="3648502" y="1765665"/>
            <a:ext cx="209400" cy="290100"/>
          </a:xfrm>
          <a:prstGeom prst="rect">
            <a:avLst/>
          </a:prstGeom>
          <a:solidFill>
            <a:srgbClr val="F8CBAD"/>
          </a:solidFill>
          <a:ln>
            <a:noFill/>
          </a:ln>
        </p:spPr>
        <p:txBody>
          <a:bodyPr spcFirstLastPara="1" wrap="square" lIns="0" tIns="25400" rIns="0" bIns="0" anchor="t" anchorCtr="0">
            <a:noAutofit/>
          </a:bodyPr>
          <a:lstStyle/>
          <a:p>
            <a:pPr marL="59055"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8000"/>
                </a:solidFill>
                <a:latin typeface="Calibri"/>
                <a:ea typeface="Calibri"/>
                <a:cs typeface="Calibri"/>
                <a:sym typeface="Calibri"/>
              </a:rPr>
              <a:t>0</a:t>
            </a:r>
            <a:endParaRPr sz="1400" b="0" i="0" u="none" strike="noStrike" cap="none" dirty="0">
              <a:solidFill>
                <a:srgbClr val="000000"/>
              </a:solidFill>
              <a:latin typeface="Calibri"/>
              <a:ea typeface="Calibri"/>
              <a:cs typeface="Calibri"/>
              <a:sym typeface="Calibri"/>
            </a:endParaRPr>
          </a:p>
        </p:txBody>
      </p:sp>
      <p:sp>
        <p:nvSpPr>
          <p:cNvPr id="570" name="Google Shape;570;p41"/>
          <p:cNvSpPr txBox="1"/>
          <p:nvPr/>
        </p:nvSpPr>
        <p:spPr>
          <a:xfrm>
            <a:off x="5402649" y="1520020"/>
            <a:ext cx="209400" cy="290100"/>
          </a:xfrm>
          <a:prstGeom prst="rect">
            <a:avLst/>
          </a:prstGeom>
          <a:solidFill>
            <a:srgbClr val="F8CBAD"/>
          </a:solidFill>
          <a:ln>
            <a:noFill/>
          </a:ln>
        </p:spPr>
        <p:txBody>
          <a:bodyPr spcFirstLastPara="1" wrap="square" lIns="0" tIns="25400" rIns="0" bIns="0" anchor="t" anchorCtr="0">
            <a:noAutofit/>
          </a:bodyPr>
          <a:lstStyle/>
          <a:p>
            <a:pPr marL="5905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8000"/>
                </a:solidFill>
                <a:latin typeface="Calibri"/>
                <a:ea typeface="Calibri"/>
                <a:cs typeface="Calibri"/>
                <a:sym typeface="Calibri"/>
              </a:rPr>
              <a:t>1</a:t>
            </a:r>
            <a:endParaRPr sz="1400" b="0" i="0" u="none" strike="noStrike" cap="none">
              <a:solidFill>
                <a:srgbClr val="000000"/>
              </a:solidFill>
              <a:latin typeface="Calibri"/>
              <a:ea typeface="Calibri"/>
              <a:cs typeface="Calibri"/>
              <a:sym typeface="Calibri"/>
            </a:endParaRPr>
          </a:p>
        </p:txBody>
      </p:sp>
      <p:sp>
        <p:nvSpPr>
          <p:cNvPr id="571" name="Google Shape;571;p41"/>
          <p:cNvSpPr txBox="1"/>
          <p:nvPr/>
        </p:nvSpPr>
        <p:spPr>
          <a:xfrm>
            <a:off x="7355832" y="3567877"/>
            <a:ext cx="209400" cy="290100"/>
          </a:xfrm>
          <a:prstGeom prst="rect">
            <a:avLst/>
          </a:prstGeom>
          <a:solidFill>
            <a:srgbClr val="F8CBAD"/>
          </a:solidFill>
          <a:ln>
            <a:noFill/>
          </a:ln>
        </p:spPr>
        <p:txBody>
          <a:bodyPr spcFirstLastPara="1" wrap="square" lIns="0" tIns="25400" rIns="0" bIns="0" anchor="t" anchorCtr="0">
            <a:noAutofit/>
          </a:bodyPr>
          <a:lstStyle/>
          <a:p>
            <a:pPr marL="5905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8000"/>
                </a:solidFill>
                <a:latin typeface="Calibri"/>
                <a:ea typeface="Calibri"/>
                <a:cs typeface="Calibri"/>
                <a:sym typeface="Calibri"/>
              </a:rPr>
              <a:t>0</a:t>
            </a:r>
            <a:endParaRPr sz="1400" b="0" i="0" u="none" strike="noStrike" cap="none">
              <a:solidFill>
                <a:srgbClr val="000000"/>
              </a:solidFill>
              <a:latin typeface="Calibri"/>
              <a:ea typeface="Calibri"/>
              <a:cs typeface="Calibri"/>
              <a:sym typeface="Calibri"/>
            </a:endParaRPr>
          </a:p>
        </p:txBody>
      </p:sp>
      <p:sp>
        <p:nvSpPr>
          <p:cNvPr id="573" name="Google Shape;573;p41"/>
          <p:cNvSpPr txBox="1"/>
          <p:nvPr/>
        </p:nvSpPr>
        <p:spPr>
          <a:xfrm>
            <a:off x="808966" y="4218618"/>
            <a:ext cx="7590300" cy="1993800"/>
          </a:xfrm>
          <a:prstGeom prst="rect">
            <a:avLst/>
          </a:prstGeom>
          <a:noFill/>
          <a:ln>
            <a:noFill/>
          </a:ln>
        </p:spPr>
        <p:txBody>
          <a:bodyPr spcFirstLastPara="1" wrap="square" lIns="0" tIns="109850" rIns="0" bIns="0" anchor="t" anchorCtr="0">
            <a:noAutofit/>
          </a:bodyPr>
          <a:lstStyle/>
          <a:p>
            <a:pPr marL="14603" marR="0" lvl="0" indent="0" algn="l" rtl="0">
              <a:lnSpc>
                <a:spcPct val="100000"/>
              </a:lnSpc>
              <a:spcBef>
                <a:spcPts val="0"/>
              </a:spcBef>
              <a:spcAft>
                <a:spcPts val="0"/>
              </a:spcAft>
              <a:buClr>
                <a:srgbClr val="000000"/>
              </a:buClr>
              <a:buSzPts val="2000"/>
              <a:buFont typeface="Arial"/>
              <a:buNone/>
            </a:pPr>
            <a:r>
              <a:rPr lang="en-US" sz="2200" b="0" i="0" u="sng" strike="noStrike" cap="none" dirty="0">
                <a:solidFill>
                  <a:srgbClr val="000000"/>
                </a:solidFill>
                <a:latin typeface="Calibri"/>
                <a:ea typeface="Calibri"/>
                <a:cs typeface="Calibri"/>
                <a:sym typeface="Calibri"/>
              </a:rPr>
              <a:t>ALU data output:</a:t>
            </a:r>
            <a:endParaRPr sz="2200" b="0" i="0" u="none" strike="noStrike" cap="none" dirty="0">
              <a:solidFill>
                <a:srgbClr val="000000"/>
              </a:solidFill>
              <a:latin typeface="Calibri"/>
              <a:ea typeface="Calibri"/>
              <a:cs typeface="Calibri"/>
              <a:sym typeface="Calibri"/>
            </a:endParaRPr>
          </a:p>
          <a:p>
            <a:pPr marL="356868"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Result of ALU calculation</a:t>
            </a:r>
            <a:endParaRPr lang="en-US" sz="2200" dirty="0">
              <a:latin typeface="Calibri"/>
              <a:ea typeface="Calibri"/>
              <a:cs typeface="Calibri"/>
              <a:sym typeface="Calibri"/>
            </a:endParaRPr>
          </a:p>
          <a:p>
            <a:pPr marL="356868"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Fed simultaneously to: D-register, A-register, data memory</a:t>
            </a:r>
            <a:endParaRPr lang="en-US" sz="2200" dirty="0">
              <a:latin typeface="Calibri"/>
              <a:ea typeface="Calibri"/>
              <a:cs typeface="Calibri"/>
              <a:sym typeface="Calibri"/>
            </a:endParaRPr>
          </a:p>
          <a:p>
            <a:pPr marL="356868"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Which destination </a:t>
            </a:r>
            <a:r>
              <a:rPr lang="en-US" sz="2200" b="0" i="1" u="none" strike="noStrike" cap="none" dirty="0">
                <a:solidFill>
                  <a:srgbClr val="000000"/>
                </a:solidFill>
                <a:latin typeface="Calibri"/>
                <a:ea typeface="Calibri"/>
                <a:cs typeface="Calibri"/>
                <a:sym typeface="Calibri"/>
              </a:rPr>
              <a:t>actually </a:t>
            </a:r>
            <a:r>
              <a:rPr lang="en-US" sz="2200" b="0" i="0" u="none" strike="noStrike" cap="none" dirty="0">
                <a:solidFill>
                  <a:srgbClr val="000000"/>
                </a:solidFill>
                <a:latin typeface="Calibri"/>
                <a:ea typeface="Calibri"/>
                <a:cs typeface="Calibri"/>
                <a:sym typeface="Calibri"/>
              </a:rPr>
              <a:t>commits to the ALU output is determined by the instruction’s </a:t>
            </a:r>
            <a:r>
              <a:rPr lang="en-US" sz="2200" b="0" i="0" u="none" strike="noStrike" cap="none" dirty="0">
                <a:solidFill>
                  <a:srgbClr val="008000"/>
                </a:solidFill>
                <a:latin typeface="Calibri"/>
                <a:ea typeface="Calibri"/>
                <a:cs typeface="Calibri"/>
                <a:sym typeface="Calibri"/>
              </a:rPr>
              <a:t>destination bits</a:t>
            </a:r>
            <a:endParaRPr sz="2200" b="0" i="0" u="none" strike="noStrike" cap="none" dirty="0">
              <a:solidFill>
                <a:srgbClr val="000000"/>
              </a:solidFill>
              <a:latin typeface="Calibri"/>
              <a:ea typeface="Calibri"/>
              <a:cs typeface="Calibri"/>
              <a:sym typeface="Calibri"/>
            </a:endParaRPr>
          </a:p>
        </p:txBody>
      </p:sp>
      <p:sp>
        <p:nvSpPr>
          <p:cNvPr id="574" name="Google Shape;574;p41"/>
          <p:cNvSpPr txBox="1"/>
          <p:nvPr/>
        </p:nvSpPr>
        <p:spPr>
          <a:xfrm>
            <a:off x="6427265" y="1553883"/>
            <a:ext cx="552300" cy="205200"/>
          </a:xfrm>
          <a:prstGeom prst="rect">
            <a:avLst/>
          </a:prstGeom>
          <a:solidFill>
            <a:srgbClr val="F8CBAD"/>
          </a:solidFill>
          <a:ln>
            <a:noFill/>
          </a:ln>
        </p:spPr>
        <p:txBody>
          <a:bodyPr spcFirstLastPara="1" wrap="square" lIns="0" tIns="2525" rIns="0" bIns="0" anchor="t" anchorCtr="0">
            <a:noAutofit/>
          </a:bodyPr>
          <a:lstStyle/>
          <a:p>
            <a:pPr marL="42545"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FF"/>
                </a:solidFill>
                <a:latin typeface="Calibri"/>
                <a:ea typeface="Calibri"/>
                <a:cs typeface="Calibri"/>
                <a:sym typeface="Calibri"/>
              </a:rPr>
              <a:t>011111</a:t>
            </a:r>
            <a:endParaRPr sz="1200" b="0" i="0" u="none" strike="noStrike" cap="none">
              <a:solidFill>
                <a:srgbClr val="00000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Google Shape;580;p4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Handling C-Instructions</a:t>
            </a:r>
            <a:endParaRPr/>
          </a:p>
        </p:txBody>
      </p:sp>
      <p:sp>
        <p:nvSpPr>
          <p:cNvPr id="581" name="Google Shape;581;p4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19</a:t>
            </a:fld>
            <a:endParaRPr/>
          </a:p>
        </p:txBody>
      </p:sp>
      <p:sp>
        <p:nvSpPr>
          <p:cNvPr id="582" name="Google Shape;582;p42"/>
          <p:cNvSpPr/>
          <p:nvPr/>
        </p:nvSpPr>
        <p:spPr>
          <a:xfrm>
            <a:off x="458654" y="1168030"/>
            <a:ext cx="8370300" cy="2876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83" name="Google Shape;583;p42"/>
          <p:cNvSpPr txBox="1"/>
          <p:nvPr/>
        </p:nvSpPr>
        <p:spPr>
          <a:xfrm>
            <a:off x="3333543" y="4774993"/>
            <a:ext cx="4647974" cy="1228200"/>
          </a:xfrm>
          <a:prstGeom prst="rect">
            <a:avLst/>
          </a:prstGeom>
          <a:noFill/>
          <a:ln>
            <a:noFill/>
          </a:ln>
        </p:spPr>
        <p:txBody>
          <a:bodyPr spcFirstLastPara="1" wrap="square" lIns="0" tIns="109850"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200" b="0" i="0" u="sng" strike="noStrike" cap="none" dirty="0">
                <a:solidFill>
                  <a:srgbClr val="000000"/>
                </a:solidFill>
                <a:latin typeface="Calibri"/>
                <a:ea typeface="Calibri"/>
                <a:cs typeface="Calibri"/>
                <a:sym typeface="Calibri"/>
              </a:rPr>
              <a:t>ALU control outputs:</a:t>
            </a:r>
            <a:endParaRPr sz="2200" b="0" i="0" u="none" strike="noStrike" cap="none" dirty="0">
              <a:solidFill>
                <a:srgbClr val="000000"/>
              </a:solidFill>
              <a:latin typeface="Calibri"/>
              <a:ea typeface="Calibri"/>
              <a:cs typeface="Calibri"/>
              <a:sym typeface="Calibri"/>
            </a:endParaRP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dirty="0">
                <a:latin typeface="Calibri"/>
                <a:ea typeface="Calibri"/>
                <a:cs typeface="Calibri"/>
                <a:sym typeface="Calibri"/>
              </a:rPr>
              <a:t>I</a:t>
            </a:r>
            <a:r>
              <a:rPr lang="en-US" sz="2200" b="0" i="0" u="none" strike="noStrike" cap="none" dirty="0">
                <a:solidFill>
                  <a:srgbClr val="000000"/>
                </a:solidFill>
                <a:latin typeface="Calibri"/>
                <a:ea typeface="Calibri"/>
                <a:cs typeface="Calibri"/>
                <a:sym typeface="Calibri"/>
              </a:rPr>
              <a:t>s the output negative?</a:t>
            </a:r>
            <a:endParaRPr lang="en-US" sz="2200" dirty="0">
              <a:latin typeface="Calibri"/>
              <a:ea typeface="Calibri"/>
              <a:cs typeface="Calibri"/>
              <a:sym typeface="Calibri"/>
            </a:endParaRP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Is the output zero?</a:t>
            </a:r>
            <a:endParaRPr sz="2200" b="0" i="0" u="none" strike="noStrike" cap="none" dirty="0">
              <a:solidFill>
                <a:srgbClr val="000000"/>
              </a:solidFill>
              <a:latin typeface="Calibri"/>
              <a:ea typeface="Calibri"/>
              <a:cs typeface="Calibri"/>
              <a:sym typeface="Calibri"/>
            </a:endParaRPr>
          </a:p>
        </p:txBody>
      </p:sp>
      <p:sp>
        <p:nvSpPr>
          <p:cNvPr id="584" name="Google Shape;584;p42"/>
          <p:cNvSpPr txBox="1"/>
          <p:nvPr/>
        </p:nvSpPr>
        <p:spPr>
          <a:xfrm>
            <a:off x="453726" y="2750540"/>
            <a:ext cx="1529700" cy="290100"/>
          </a:xfrm>
          <a:prstGeom prst="rect">
            <a:avLst/>
          </a:prstGeom>
          <a:solidFill>
            <a:srgbClr val="F8CBAD"/>
          </a:solidFill>
          <a:ln>
            <a:noFill/>
          </a:ln>
        </p:spPr>
        <p:txBody>
          <a:bodyPr spcFirstLastPara="1" wrap="square" lIns="0" tIns="25400" rIns="0" bIns="0" anchor="t" anchorCtr="0">
            <a:noAutofit/>
          </a:bodyPr>
          <a:lstStyle/>
          <a:p>
            <a:pPr marL="4064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1</a:t>
            </a:r>
            <a:r>
              <a:rPr lang="en-US" sz="1400" b="0" i="0" u="none" strike="noStrike" cap="none">
                <a:solidFill>
                  <a:srgbClr val="7F7F7F"/>
                </a:solidFill>
                <a:latin typeface="Calibri"/>
                <a:ea typeface="Calibri"/>
                <a:cs typeface="Calibri"/>
                <a:sym typeface="Calibri"/>
              </a:rPr>
              <a:t>11</a:t>
            </a:r>
            <a:r>
              <a:rPr lang="en-US" sz="1400" b="0" i="0" u="none" strike="noStrike" cap="none">
                <a:solidFill>
                  <a:srgbClr val="000000"/>
                </a:solidFill>
                <a:latin typeface="Calibri"/>
                <a:ea typeface="Calibri"/>
                <a:cs typeface="Calibri"/>
                <a:sym typeface="Calibri"/>
              </a:rPr>
              <a:t>0</a:t>
            </a:r>
            <a:r>
              <a:rPr lang="en-US" sz="1400" b="0" i="0" u="none" strike="noStrike" cap="none">
                <a:solidFill>
                  <a:srgbClr val="0000FF"/>
                </a:solidFill>
                <a:latin typeface="Calibri"/>
                <a:ea typeface="Calibri"/>
                <a:cs typeface="Calibri"/>
                <a:sym typeface="Calibri"/>
              </a:rPr>
              <a:t>011111</a:t>
            </a:r>
            <a:r>
              <a:rPr lang="en-US" sz="1400" b="0" i="0" u="none" strike="noStrike" cap="none">
                <a:solidFill>
                  <a:srgbClr val="548235"/>
                </a:solidFill>
                <a:latin typeface="Calibri"/>
                <a:ea typeface="Calibri"/>
                <a:cs typeface="Calibri"/>
                <a:sym typeface="Calibri"/>
              </a:rPr>
              <a:t>010</a:t>
            </a:r>
            <a:r>
              <a:rPr lang="en-US" sz="1400" b="0" i="0" u="none" strike="noStrike" cap="none">
                <a:solidFill>
                  <a:srgbClr val="843C0C"/>
                </a:solidFill>
                <a:latin typeface="Calibri"/>
                <a:ea typeface="Calibri"/>
                <a:cs typeface="Calibri"/>
                <a:sym typeface="Calibri"/>
              </a:rPr>
              <a:t>111</a:t>
            </a:r>
            <a:endParaRPr sz="1400" b="0" i="0" u="none" strike="noStrike" cap="none">
              <a:solidFill>
                <a:srgbClr val="000000"/>
              </a:solidFill>
              <a:latin typeface="Calibri"/>
              <a:ea typeface="Calibri"/>
              <a:cs typeface="Calibri"/>
              <a:sym typeface="Calibri"/>
            </a:endParaRPr>
          </a:p>
        </p:txBody>
      </p:sp>
      <p:sp>
        <p:nvSpPr>
          <p:cNvPr id="585" name="Google Shape;585;p42"/>
          <p:cNvSpPr/>
          <p:nvPr/>
        </p:nvSpPr>
        <p:spPr>
          <a:xfrm>
            <a:off x="7601191" y="3676996"/>
            <a:ext cx="1289050" cy="76200"/>
          </a:xfrm>
          <a:custGeom>
            <a:avLst/>
            <a:gdLst/>
            <a:ahLst/>
            <a:cxnLst/>
            <a:rect l="l" t="t" r="r" b="b"/>
            <a:pathLst>
              <a:path w="1289050" h="76200" extrusionOk="0">
                <a:moveTo>
                  <a:pt x="0" y="31748"/>
                </a:moveTo>
                <a:lnTo>
                  <a:pt x="0" y="44448"/>
                </a:lnTo>
                <a:lnTo>
                  <a:pt x="1212781" y="44450"/>
                </a:lnTo>
                <a:lnTo>
                  <a:pt x="1212781" y="76200"/>
                </a:lnTo>
                <a:lnTo>
                  <a:pt x="1288981" y="38100"/>
                </a:lnTo>
                <a:lnTo>
                  <a:pt x="1276281" y="31750"/>
                </a:lnTo>
                <a:lnTo>
                  <a:pt x="0" y="31748"/>
                </a:lnTo>
                <a:close/>
              </a:path>
              <a:path w="1289050" h="76200" extrusionOk="0">
                <a:moveTo>
                  <a:pt x="1212781" y="0"/>
                </a:moveTo>
                <a:lnTo>
                  <a:pt x="1212781" y="31750"/>
                </a:lnTo>
                <a:lnTo>
                  <a:pt x="1276281" y="31750"/>
                </a:lnTo>
                <a:lnTo>
                  <a:pt x="1212781"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86" name="Google Shape;586;p42"/>
          <p:cNvSpPr txBox="1"/>
          <p:nvPr/>
        </p:nvSpPr>
        <p:spPr>
          <a:xfrm>
            <a:off x="8258078" y="3356324"/>
            <a:ext cx="6306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writeM</a:t>
            </a:r>
            <a:endParaRPr sz="1600" b="0" i="0" u="none" strike="noStrike" cap="none">
              <a:solidFill>
                <a:srgbClr val="000000"/>
              </a:solidFill>
              <a:latin typeface="Calibri"/>
              <a:ea typeface="Calibri"/>
              <a:cs typeface="Calibri"/>
              <a:sym typeface="Calibri"/>
            </a:endParaRPr>
          </a:p>
        </p:txBody>
      </p:sp>
      <p:sp>
        <p:nvSpPr>
          <p:cNvPr id="587" name="Google Shape;587;p42"/>
          <p:cNvSpPr/>
          <p:nvPr/>
        </p:nvSpPr>
        <p:spPr>
          <a:xfrm>
            <a:off x="6244907" y="3629582"/>
            <a:ext cx="1081404" cy="716279"/>
          </a:xfrm>
          <a:custGeom>
            <a:avLst/>
            <a:gdLst/>
            <a:ahLst/>
            <a:cxnLst/>
            <a:rect l="l" t="t" r="r" b="b"/>
            <a:pathLst>
              <a:path w="1081404" h="716279" extrusionOk="0">
                <a:moveTo>
                  <a:pt x="0" y="357936"/>
                </a:moveTo>
                <a:lnTo>
                  <a:pt x="3171" y="318934"/>
                </a:lnTo>
                <a:lnTo>
                  <a:pt x="12467" y="281150"/>
                </a:lnTo>
                <a:lnTo>
                  <a:pt x="27556" y="244800"/>
                </a:lnTo>
                <a:lnTo>
                  <a:pt x="48109" y="210103"/>
                </a:lnTo>
                <a:lnTo>
                  <a:pt x="73797" y="177278"/>
                </a:lnTo>
                <a:lnTo>
                  <a:pt x="104290" y="146543"/>
                </a:lnTo>
                <a:lnTo>
                  <a:pt x="139257" y="118116"/>
                </a:lnTo>
                <a:lnTo>
                  <a:pt x="178370" y="92216"/>
                </a:lnTo>
                <a:lnTo>
                  <a:pt x="221298" y="69060"/>
                </a:lnTo>
                <a:lnTo>
                  <a:pt x="267711" y="48868"/>
                </a:lnTo>
                <a:lnTo>
                  <a:pt x="317281" y="31858"/>
                </a:lnTo>
                <a:lnTo>
                  <a:pt x="369677" y="18247"/>
                </a:lnTo>
                <a:lnTo>
                  <a:pt x="424570" y="8255"/>
                </a:lnTo>
                <a:lnTo>
                  <a:pt x="481629" y="2100"/>
                </a:lnTo>
                <a:lnTo>
                  <a:pt x="540525" y="0"/>
                </a:lnTo>
                <a:lnTo>
                  <a:pt x="599421" y="2100"/>
                </a:lnTo>
                <a:lnTo>
                  <a:pt x="656480" y="8255"/>
                </a:lnTo>
                <a:lnTo>
                  <a:pt x="711373" y="18247"/>
                </a:lnTo>
                <a:lnTo>
                  <a:pt x="763769" y="31858"/>
                </a:lnTo>
                <a:lnTo>
                  <a:pt x="813339" y="48868"/>
                </a:lnTo>
                <a:lnTo>
                  <a:pt x="859752" y="69060"/>
                </a:lnTo>
                <a:lnTo>
                  <a:pt x="902680" y="92216"/>
                </a:lnTo>
                <a:lnTo>
                  <a:pt x="941793" y="118116"/>
                </a:lnTo>
                <a:lnTo>
                  <a:pt x="976760" y="146543"/>
                </a:lnTo>
                <a:lnTo>
                  <a:pt x="1007253" y="177278"/>
                </a:lnTo>
                <a:lnTo>
                  <a:pt x="1032941" y="210103"/>
                </a:lnTo>
                <a:lnTo>
                  <a:pt x="1053494" y="244800"/>
                </a:lnTo>
                <a:lnTo>
                  <a:pt x="1068583" y="281150"/>
                </a:lnTo>
                <a:lnTo>
                  <a:pt x="1077879" y="318934"/>
                </a:lnTo>
                <a:lnTo>
                  <a:pt x="1081051" y="357936"/>
                </a:lnTo>
                <a:lnTo>
                  <a:pt x="1077879" y="396937"/>
                </a:lnTo>
                <a:lnTo>
                  <a:pt x="1068583" y="434721"/>
                </a:lnTo>
                <a:lnTo>
                  <a:pt x="1053494" y="471071"/>
                </a:lnTo>
                <a:lnTo>
                  <a:pt x="1032941" y="505768"/>
                </a:lnTo>
                <a:lnTo>
                  <a:pt x="1007253" y="538593"/>
                </a:lnTo>
                <a:lnTo>
                  <a:pt x="976760" y="569328"/>
                </a:lnTo>
                <a:lnTo>
                  <a:pt x="941793" y="597755"/>
                </a:lnTo>
                <a:lnTo>
                  <a:pt x="902680" y="623655"/>
                </a:lnTo>
                <a:lnTo>
                  <a:pt x="859752" y="646811"/>
                </a:lnTo>
                <a:lnTo>
                  <a:pt x="813339" y="667003"/>
                </a:lnTo>
                <a:lnTo>
                  <a:pt x="763769" y="684013"/>
                </a:lnTo>
                <a:lnTo>
                  <a:pt x="711373" y="697624"/>
                </a:lnTo>
                <a:lnTo>
                  <a:pt x="656480" y="707616"/>
                </a:lnTo>
                <a:lnTo>
                  <a:pt x="599421" y="713771"/>
                </a:lnTo>
                <a:lnTo>
                  <a:pt x="540525" y="715872"/>
                </a:lnTo>
                <a:lnTo>
                  <a:pt x="481629" y="713771"/>
                </a:lnTo>
                <a:lnTo>
                  <a:pt x="424570" y="707616"/>
                </a:lnTo>
                <a:lnTo>
                  <a:pt x="369677" y="697624"/>
                </a:lnTo>
                <a:lnTo>
                  <a:pt x="317281" y="684013"/>
                </a:lnTo>
                <a:lnTo>
                  <a:pt x="267711" y="667003"/>
                </a:lnTo>
                <a:lnTo>
                  <a:pt x="221298" y="646811"/>
                </a:lnTo>
                <a:lnTo>
                  <a:pt x="178370" y="623655"/>
                </a:lnTo>
                <a:lnTo>
                  <a:pt x="139257" y="597755"/>
                </a:lnTo>
                <a:lnTo>
                  <a:pt x="104290" y="569328"/>
                </a:lnTo>
                <a:lnTo>
                  <a:pt x="73797" y="538593"/>
                </a:lnTo>
                <a:lnTo>
                  <a:pt x="48109" y="505768"/>
                </a:lnTo>
                <a:lnTo>
                  <a:pt x="27556" y="471071"/>
                </a:lnTo>
                <a:lnTo>
                  <a:pt x="12467" y="434721"/>
                </a:lnTo>
                <a:lnTo>
                  <a:pt x="3171" y="396937"/>
                </a:lnTo>
                <a:lnTo>
                  <a:pt x="0" y="357936"/>
                </a:lnTo>
                <a:close/>
              </a:path>
            </a:pathLst>
          </a:custGeom>
          <a:noFill/>
          <a:ln w="28575" cap="flat" cmpd="sng">
            <a:solidFill>
              <a:srgbClr val="00009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88" name="Google Shape;588;p42"/>
          <p:cNvSpPr txBox="1"/>
          <p:nvPr/>
        </p:nvSpPr>
        <p:spPr>
          <a:xfrm>
            <a:off x="5995977" y="1957815"/>
            <a:ext cx="1794600" cy="6579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1…01</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25"/>
              </a:spcBef>
              <a:spcAft>
                <a:spcPts val="0"/>
              </a:spcAft>
              <a:buClr>
                <a:srgbClr val="000000"/>
              </a:buClr>
              <a:buSzPts val="1800"/>
              <a:buFont typeface="Arial"/>
              <a:buNone/>
            </a:pPr>
            <a:endParaRPr sz="1800" b="0" i="0" u="none" strike="noStrike" cap="none">
              <a:solidFill>
                <a:srgbClr val="000000"/>
              </a:solidFill>
              <a:latin typeface="Times New Roman"/>
              <a:ea typeface="Times New Roman"/>
              <a:cs typeface="Times New Roman"/>
              <a:sym typeface="Times New Roman"/>
            </a:endParaRPr>
          </a:p>
          <a:p>
            <a:pPr marL="0" marR="5080" lvl="0" indent="0" algn="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0…11</a:t>
            </a:r>
            <a:endParaRPr sz="1200" b="0" i="0" u="none" strike="noStrike" cap="none">
              <a:solidFill>
                <a:srgbClr val="000000"/>
              </a:solidFill>
              <a:latin typeface="Calibri"/>
              <a:ea typeface="Calibri"/>
              <a:cs typeface="Calibri"/>
              <a:sym typeface="Calibri"/>
            </a:endParaRPr>
          </a:p>
        </p:txBody>
      </p:sp>
      <p:sp>
        <p:nvSpPr>
          <p:cNvPr id="589" name="Google Shape;589;p42"/>
          <p:cNvSpPr txBox="1"/>
          <p:nvPr/>
        </p:nvSpPr>
        <p:spPr>
          <a:xfrm>
            <a:off x="5963288" y="2954271"/>
            <a:ext cx="441900" cy="2082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1…10</a:t>
            </a:r>
            <a:endParaRPr sz="1200" b="0" i="0" u="none" strike="noStrike" cap="none">
              <a:solidFill>
                <a:srgbClr val="000000"/>
              </a:solidFill>
              <a:latin typeface="Calibri"/>
              <a:ea typeface="Calibri"/>
              <a:cs typeface="Calibri"/>
              <a:sym typeface="Calibri"/>
            </a:endParaRPr>
          </a:p>
        </p:txBody>
      </p:sp>
      <p:sp>
        <p:nvSpPr>
          <p:cNvPr id="590" name="Google Shape;590;p42"/>
          <p:cNvSpPr txBox="1"/>
          <p:nvPr/>
        </p:nvSpPr>
        <p:spPr>
          <a:xfrm>
            <a:off x="6427265" y="1553883"/>
            <a:ext cx="552300" cy="205200"/>
          </a:xfrm>
          <a:prstGeom prst="rect">
            <a:avLst/>
          </a:prstGeom>
          <a:solidFill>
            <a:srgbClr val="F8CBAD"/>
          </a:solidFill>
          <a:ln>
            <a:noFill/>
          </a:ln>
        </p:spPr>
        <p:txBody>
          <a:bodyPr spcFirstLastPara="1" wrap="square" lIns="0" tIns="2525" rIns="0" bIns="0" anchor="t" anchorCtr="0">
            <a:noAutofit/>
          </a:bodyPr>
          <a:lstStyle/>
          <a:p>
            <a:pPr marL="42545"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FF"/>
                </a:solidFill>
                <a:latin typeface="Calibri"/>
                <a:ea typeface="Calibri"/>
                <a:cs typeface="Calibri"/>
                <a:sym typeface="Calibri"/>
              </a:rPr>
              <a:t>011111</a:t>
            </a:r>
            <a:endParaRPr sz="1200" b="0" i="0" u="none" strike="noStrike" cap="none">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Week 7 Announcements</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CSE 390B final is Tuesday of finals (12/13), 4:30-6:20pm</a:t>
            </a:r>
          </a:p>
          <a:p>
            <a:pPr marL="640080" lvl="1" indent="-283464"/>
            <a:r>
              <a:rPr lang="en-US" dirty="0">
                <a:solidFill>
                  <a:schemeClr val="tx1"/>
                </a:solidFill>
              </a:rPr>
              <a:t>Please let the course staff know if you have a conflicting final</a:t>
            </a:r>
          </a:p>
          <a:p>
            <a:pPr marL="356616" lvl="1" indent="0">
              <a:buNone/>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Project reminders</a:t>
            </a:r>
          </a:p>
          <a:p>
            <a:pPr marL="640080" lvl="1" indent="-283464"/>
            <a:r>
              <a:rPr lang="en-US" dirty="0">
                <a:solidFill>
                  <a:schemeClr val="tx1"/>
                </a:solidFill>
              </a:rPr>
              <a:t>First check specification and textbook when you have a question</a:t>
            </a:r>
          </a:p>
          <a:p>
            <a:pPr marL="640080" lvl="1" indent="-283464"/>
            <a:r>
              <a:rPr lang="en-US" dirty="0">
                <a:solidFill>
                  <a:schemeClr val="tx1"/>
                </a:solidFill>
              </a:rPr>
              <a:t>Please avoid submitting a link on the project documents</a:t>
            </a:r>
          </a:p>
          <a:p>
            <a:pPr marL="640080" lvl="1" indent="-283464"/>
            <a:r>
              <a:rPr lang="en-US" dirty="0">
                <a:solidFill>
                  <a:schemeClr val="tx1"/>
                </a:solidFill>
              </a:rPr>
              <a:t>Please assign problems to the pages when submitting the project document on </a:t>
            </a:r>
            <a:r>
              <a:rPr lang="en-US" dirty="0" err="1">
                <a:solidFill>
                  <a:schemeClr val="tx1"/>
                </a:solidFill>
              </a:rPr>
              <a:t>Gradescope</a:t>
            </a:r>
            <a:endParaRPr lang="en-US" dirty="0">
              <a:solidFill>
                <a:schemeClr val="tx1"/>
              </a:solidFill>
            </a:endParaRPr>
          </a:p>
          <a:p>
            <a:pPr marL="640080" lvl="1" indent="-283464"/>
            <a:r>
              <a:rPr lang="en-US" dirty="0">
                <a:solidFill>
                  <a:schemeClr val="tx1"/>
                </a:solidFill>
              </a:rPr>
              <a:t>Please find a time for the Project 6 mock exam problem and update </a:t>
            </a:r>
            <a:r>
              <a:rPr lang="en-US" dirty="0">
                <a:solidFill>
                  <a:srgbClr val="0070C0"/>
                </a:solidFill>
                <a:hlinkClick r:id="rId3">
                  <a:extLst>
                    <a:ext uri="{A12FA001-AC4F-418D-AE19-62706E023703}">
                      <ahyp:hlinkClr xmlns:ahyp="http://schemas.microsoft.com/office/drawing/2018/hyperlinkcolor" val="tx"/>
                    </a:ext>
                  </a:extLst>
                </a:hlinkClick>
              </a:rPr>
              <a:t>the spreadsheet</a:t>
            </a:r>
            <a:r>
              <a:rPr lang="en-US" dirty="0">
                <a:solidFill>
                  <a:schemeClr val="tx1"/>
                </a:solidFill>
              </a:rPr>
              <a:t> (if your group has not already)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Andres’ office hours now on Mondays from 3:30-4:30pm</a:t>
            </a:r>
          </a:p>
          <a:p>
            <a:pPr marL="640080" lvl="1" indent="-283464" algn="l" rtl="0">
              <a:lnSpc>
                <a:spcPct val="110000"/>
              </a:lnSpc>
              <a:spcBef>
                <a:spcPts val="24"/>
              </a:spcBef>
              <a:spcAft>
                <a:spcPts val="0"/>
              </a:spcAft>
              <a:buSzPts val="2420"/>
              <a:buChar char="▪"/>
            </a:pPr>
            <a:r>
              <a:rPr lang="en-US" dirty="0">
                <a:solidFill>
                  <a:schemeClr val="tx1"/>
                </a:solidFill>
              </a:rPr>
              <a:t>Location: CSE2 153</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extLst>
      <p:ext uri="{BB962C8B-B14F-4D97-AF65-F5344CB8AC3E}">
        <p14:creationId xmlns:p14="http://schemas.microsoft.com/office/powerpoint/2010/main" val="404290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Google Shape;596;p4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Control</a:t>
            </a:r>
            <a:endParaRPr/>
          </a:p>
        </p:txBody>
      </p:sp>
      <p:sp>
        <p:nvSpPr>
          <p:cNvPr id="597" name="Google Shape;597;p4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20</a:t>
            </a:fld>
            <a:endParaRPr/>
          </a:p>
        </p:txBody>
      </p:sp>
      <p:sp>
        <p:nvSpPr>
          <p:cNvPr id="598" name="Google Shape;598;p43"/>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99" name="Google Shape;599;p43"/>
          <p:cNvSpPr/>
          <p:nvPr/>
        </p:nvSpPr>
        <p:spPr>
          <a:xfrm>
            <a:off x="1351278" y="1209039"/>
            <a:ext cx="6380480" cy="5089525"/>
          </a:xfrm>
          <a:custGeom>
            <a:avLst/>
            <a:gdLst/>
            <a:ahLst/>
            <a:cxnLst/>
            <a:rect l="l" t="t" r="r" b="b"/>
            <a:pathLst>
              <a:path w="6380480" h="5089525" extrusionOk="0">
                <a:moveTo>
                  <a:pt x="0" y="0"/>
                </a:moveTo>
                <a:lnTo>
                  <a:pt x="6380481" y="0"/>
                </a:lnTo>
                <a:lnTo>
                  <a:pt x="6380481" y="5089352"/>
                </a:lnTo>
                <a:lnTo>
                  <a:pt x="0" y="5089352"/>
                </a:lnTo>
                <a:lnTo>
                  <a:pt x="0" y="0"/>
                </a:lnTo>
                <a:close/>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00" name="Google Shape;600;p43"/>
          <p:cNvSpPr/>
          <p:nvPr/>
        </p:nvSpPr>
        <p:spPr>
          <a:xfrm>
            <a:off x="151313" y="4642970"/>
            <a:ext cx="888365" cy="716279"/>
          </a:xfrm>
          <a:custGeom>
            <a:avLst/>
            <a:gdLst/>
            <a:ahLst/>
            <a:cxnLst/>
            <a:rect l="l" t="t" r="r" b="b"/>
            <a:pathLst>
              <a:path w="888365" h="716279" extrusionOk="0">
                <a:moveTo>
                  <a:pt x="0" y="357936"/>
                </a:moveTo>
                <a:lnTo>
                  <a:pt x="2986" y="316193"/>
                </a:lnTo>
                <a:lnTo>
                  <a:pt x="11723" y="275864"/>
                </a:lnTo>
                <a:lnTo>
                  <a:pt x="25878" y="237218"/>
                </a:lnTo>
                <a:lnTo>
                  <a:pt x="45118" y="200524"/>
                </a:lnTo>
                <a:lnTo>
                  <a:pt x="69110" y="166050"/>
                </a:lnTo>
                <a:lnTo>
                  <a:pt x="97520" y="134065"/>
                </a:lnTo>
                <a:lnTo>
                  <a:pt x="130016" y="104837"/>
                </a:lnTo>
                <a:lnTo>
                  <a:pt x="166264" y="78634"/>
                </a:lnTo>
                <a:lnTo>
                  <a:pt x="205931" y="55726"/>
                </a:lnTo>
                <a:lnTo>
                  <a:pt x="248685" y="36381"/>
                </a:lnTo>
                <a:lnTo>
                  <a:pt x="294192" y="20867"/>
                </a:lnTo>
                <a:lnTo>
                  <a:pt x="342119" y="9453"/>
                </a:lnTo>
                <a:lnTo>
                  <a:pt x="392134" y="2408"/>
                </a:lnTo>
                <a:lnTo>
                  <a:pt x="443902" y="0"/>
                </a:lnTo>
                <a:lnTo>
                  <a:pt x="495670" y="2408"/>
                </a:lnTo>
                <a:lnTo>
                  <a:pt x="545685" y="9453"/>
                </a:lnTo>
                <a:lnTo>
                  <a:pt x="593612" y="20867"/>
                </a:lnTo>
                <a:lnTo>
                  <a:pt x="639119" y="36381"/>
                </a:lnTo>
                <a:lnTo>
                  <a:pt x="681873" y="55726"/>
                </a:lnTo>
                <a:lnTo>
                  <a:pt x="721540" y="78634"/>
                </a:lnTo>
                <a:lnTo>
                  <a:pt x="757788" y="104837"/>
                </a:lnTo>
                <a:lnTo>
                  <a:pt x="790284" y="134065"/>
                </a:lnTo>
                <a:lnTo>
                  <a:pt x="818694" y="166050"/>
                </a:lnTo>
                <a:lnTo>
                  <a:pt x="842686" y="200524"/>
                </a:lnTo>
                <a:lnTo>
                  <a:pt x="861926" y="237218"/>
                </a:lnTo>
                <a:lnTo>
                  <a:pt x="876081" y="275864"/>
                </a:lnTo>
                <a:lnTo>
                  <a:pt x="884818" y="316193"/>
                </a:lnTo>
                <a:lnTo>
                  <a:pt x="887805" y="357936"/>
                </a:lnTo>
                <a:lnTo>
                  <a:pt x="884818" y="399678"/>
                </a:lnTo>
                <a:lnTo>
                  <a:pt x="876081" y="440007"/>
                </a:lnTo>
                <a:lnTo>
                  <a:pt x="861926" y="478653"/>
                </a:lnTo>
                <a:lnTo>
                  <a:pt x="842686" y="515347"/>
                </a:lnTo>
                <a:lnTo>
                  <a:pt x="818694" y="549821"/>
                </a:lnTo>
                <a:lnTo>
                  <a:pt x="790284" y="581806"/>
                </a:lnTo>
                <a:lnTo>
                  <a:pt x="757788" y="611034"/>
                </a:lnTo>
                <a:lnTo>
                  <a:pt x="721540" y="637237"/>
                </a:lnTo>
                <a:lnTo>
                  <a:pt x="681873" y="660145"/>
                </a:lnTo>
                <a:lnTo>
                  <a:pt x="639119" y="679490"/>
                </a:lnTo>
                <a:lnTo>
                  <a:pt x="593612" y="695004"/>
                </a:lnTo>
                <a:lnTo>
                  <a:pt x="545685" y="706418"/>
                </a:lnTo>
                <a:lnTo>
                  <a:pt x="495670" y="713463"/>
                </a:lnTo>
                <a:lnTo>
                  <a:pt x="443902" y="715872"/>
                </a:lnTo>
                <a:lnTo>
                  <a:pt x="392134" y="713463"/>
                </a:lnTo>
                <a:lnTo>
                  <a:pt x="342119" y="706418"/>
                </a:lnTo>
                <a:lnTo>
                  <a:pt x="294192" y="695004"/>
                </a:lnTo>
                <a:lnTo>
                  <a:pt x="248685" y="679490"/>
                </a:lnTo>
                <a:lnTo>
                  <a:pt x="205931" y="660145"/>
                </a:lnTo>
                <a:lnTo>
                  <a:pt x="166264" y="637237"/>
                </a:lnTo>
                <a:lnTo>
                  <a:pt x="130016" y="611034"/>
                </a:lnTo>
                <a:lnTo>
                  <a:pt x="97520" y="581806"/>
                </a:lnTo>
                <a:lnTo>
                  <a:pt x="69110" y="549821"/>
                </a:lnTo>
                <a:lnTo>
                  <a:pt x="45118" y="515347"/>
                </a:lnTo>
                <a:lnTo>
                  <a:pt x="25878" y="478653"/>
                </a:lnTo>
                <a:lnTo>
                  <a:pt x="11723" y="440007"/>
                </a:lnTo>
                <a:lnTo>
                  <a:pt x="2986" y="399678"/>
                </a:lnTo>
                <a:lnTo>
                  <a:pt x="0" y="357936"/>
                </a:lnTo>
                <a:close/>
              </a:path>
            </a:pathLst>
          </a:custGeom>
          <a:noFill/>
          <a:ln w="28575" cap="flat" cmpd="sng">
            <a:solidFill>
              <a:srgbClr val="00009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01" name="Google Shape;601;p43"/>
          <p:cNvSpPr txBox="1"/>
          <p:nvPr/>
        </p:nvSpPr>
        <p:spPr>
          <a:xfrm>
            <a:off x="8249254" y="5227491"/>
            <a:ext cx="493500" cy="339000"/>
          </a:xfrm>
          <a:prstGeom prst="rect">
            <a:avLst/>
          </a:prstGeom>
          <a:solidFill>
            <a:srgbClr val="F2F2F2"/>
          </a:solidFill>
          <a:ln>
            <a:noFill/>
          </a:ln>
        </p:spPr>
        <p:txBody>
          <a:bodyPr spcFirstLastPara="1" wrap="square" lIns="0" tIns="24125" rIns="0" bIns="0" anchor="t" anchorCtr="0">
            <a:noAutofit/>
          </a:bodyPr>
          <a:lstStyle/>
          <a:p>
            <a:pPr marL="9144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onsolas"/>
                <a:ea typeface="Consolas"/>
                <a:cs typeface="Consolas"/>
                <a:sym typeface="Consolas"/>
              </a:rPr>
              <a:t>pc</a:t>
            </a:r>
            <a:endParaRPr sz="1600" b="0" i="0" u="none" strike="noStrike" cap="none">
              <a:solidFill>
                <a:srgbClr val="000000"/>
              </a:solidFill>
              <a:latin typeface="Consolas"/>
              <a:ea typeface="Consolas"/>
              <a:cs typeface="Consolas"/>
              <a:sym typeface="Consola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p4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Control</a:t>
            </a:r>
            <a:endParaRPr/>
          </a:p>
        </p:txBody>
      </p:sp>
      <p:sp>
        <p:nvSpPr>
          <p:cNvPr id="608" name="Google Shape;608;p4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21</a:t>
            </a:fld>
            <a:endParaRPr/>
          </a:p>
        </p:txBody>
      </p:sp>
      <p:sp>
        <p:nvSpPr>
          <p:cNvPr id="609" name="Google Shape;609;p44"/>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10" name="Google Shape;610;p44"/>
          <p:cNvSpPr/>
          <p:nvPr/>
        </p:nvSpPr>
        <p:spPr>
          <a:xfrm>
            <a:off x="155425" y="2205050"/>
            <a:ext cx="1301700" cy="1010400"/>
          </a:xfrm>
          <a:prstGeom prst="rect">
            <a:avLst/>
          </a:prstGeom>
          <a:noFill/>
          <a:ln w="38100" cap="flat" cmpd="sng">
            <a:solidFill>
              <a:srgbClr val="CC00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1" name="Google Shape;611;p44"/>
          <p:cNvSpPr/>
          <p:nvPr/>
        </p:nvSpPr>
        <p:spPr>
          <a:xfrm>
            <a:off x="155425" y="4745249"/>
            <a:ext cx="8761800" cy="1476600"/>
          </a:xfrm>
          <a:prstGeom prst="rect">
            <a:avLst/>
          </a:prstGeom>
          <a:noFill/>
          <a:ln w="38100" cap="flat" cmpd="sng">
            <a:solidFill>
              <a:srgbClr val="CC00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2" name="Google Shape;612;p44"/>
          <p:cNvSpPr/>
          <p:nvPr/>
        </p:nvSpPr>
        <p:spPr>
          <a:xfrm>
            <a:off x="5932175" y="3769000"/>
            <a:ext cx="887100" cy="638100"/>
          </a:xfrm>
          <a:prstGeom prst="rect">
            <a:avLst/>
          </a:prstGeom>
          <a:noFill/>
          <a:ln w="38100" cap="flat" cmpd="sng">
            <a:solidFill>
              <a:srgbClr val="CC00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17"/>
        <p:cNvGrpSpPr/>
        <p:nvPr/>
      </p:nvGrpSpPr>
      <p:grpSpPr>
        <a:xfrm>
          <a:off x="0" y="0"/>
          <a:ext cx="0" cy="0"/>
          <a:chOff x="0" y="0"/>
          <a:chExt cx="0" cy="0"/>
        </a:xfrm>
      </p:grpSpPr>
      <p:sp>
        <p:nvSpPr>
          <p:cNvPr id="618" name="Google Shape;618;p4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Control</a:t>
            </a:r>
            <a:endParaRPr/>
          </a:p>
        </p:txBody>
      </p:sp>
      <p:sp>
        <p:nvSpPr>
          <p:cNvPr id="619" name="Google Shape;619;p4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22</a:t>
            </a:fld>
            <a:endParaRPr/>
          </a:p>
        </p:txBody>
      </p:sp>
      <p:sp>
        <p:nvSpPr>
          <p:cNvPr id="620" name="Google Shape;620;p45"/>
          <p:cNvSpPr/>
          <p:nvPr/>
        </p:nvSpPr>
        <p:spPr>
          <a:xfrm>
            <a:off x="1074319" y="1128755"/>
            <a:ext cx="7187400" cy="27762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21" name="Google Shape;621;p45"/>
          <p:cNvSpPr txBox="1"/>
          <p:nvPr/>
        </p:nvSpPr>
        <p:spPr>
          <a:xfrm>
            <a:off x="549725" y="3709591"/>
            <a:ext cx="5732321" cy="2812590"/>
          </a:xfrm>
          <a:prstGeom prst="rect">
            <a:avLst/>
          </a:prstGeom>
          <a:noFill/>
          <a:ln>
            <a:noFill/>
          </a:ln>
        </p:spPr>
        <p:txBody>
          <a:bodyPr spcFirstLastPara="1" wrap="square" lIns="0" tIns="109850"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200" b="1" i="0" u="sng" strike="noStrike" cap="none" dirty="0">
                <a:solidFill>
                  <a:srgbClr val="000000"/>
                </a:solidFill>
                <a:latin typeface="Calibri"/>
                <a:ea typeface="Calibri"/>
                <a:cs typeface="Calibri"/>
                <a:sym typeface="Calibri"/>
              </a:rPr>
              <a:t>PC operation (abstraction)</a:t>
            </a:r>
            <a:endParaRPr sz="2200" b="1" i="0" u="none" strike="noStrike" cap="none" dirty="0">
              <a:solidFill>
                <a:srgbClr val="000000"/>
              </a:solidFill>
              <a:latin typeface="Calibri"/>
              <a:ea typeface="Calibri"/>
              <a:cs typeface="Calibri"/>
              <a:sym typeface="Calibri"/>
            </a:endParaRPr>
          </a:p>
          <a:p>
            <a:pPr marL="12700" marR="0" lvl="0" indent="0" algn="l" rtl="0">
              <a:lnSpc>
                <a:spcPct val="100000"/>
              </a:lnSpc>
              <a:spcBef>
                <a:spcPts val="765"/>
              </a:spcBef>
              <a:spcAft>
                <a:spcPts val="0"/>
              </a:spcAft>
              <a:buClr>
                <a:srgbClr val="000000"/>
              </a:buClr>
              <a:buSzPts val="2000"/>
              <a:buFont typeface="Arial"/>
              <a:buNone/>
            </a:pPr>
            <a:r>
              <a:rPr lang="en-US" sz="2200" b="0" i="0" u="none" strike="noStrike" cap="none" dirty="0">
                <a:solidFill>
                  <a:srgbClr val="000000"/>
                </a:solidFill>
                <a:latin typeface="Calibri"/>
                <a:ea typeface="Calibri"/>
                <a:cs typeface="Calibri"/>
                <a:sym typeface="Calibri"/>
              </a:rPr>
              <a:t>Outputs the address of the next instruction:</a:t>
            </a: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Restart:	PC = 0</a:t>
            </a: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dirty="0">
                <a:latin typeface="Calibri"/>
                <a:ea typeface="Calibri"/>
                <a:cs typeface="Calibri"/>
                <a:sym typeface="Calibri"/>
              </a:rPr>
              <a:t>No jump:	PC++</a:t>
            </a: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b="0" i="0" u="none" strike="noStrike" cap="none" dirty="0">
                <a:solidFill>
                  <a:srgbClr val="000000"/>
                </a:solidFill>
                <a:latin typeface="Calibri"/>
                <a:ea typeface="Calibri"/>
                <a:cs typeface="Calibri"/>
                <a:sym typeface="Calibri"/>
              </a:rPr>
              <a:t>Go to:	PC = A</a:t>
            </a:r>
          </a:p>
          <a:p>
            <a:pPr marL="355600" marR="0" lvl="0" indent="-342900" algn="l" rtl="0">
              <a:lnSpc>
                <a:spcPct val="100000"/>
              </a:lnSpc>
              <a:spcBef>
                <a:spcPts val="765"/>
              </a:spcBef>
              <a:spcAft>
                <a:spcPts val="0"/>
              </a:spcAft>
              <a:buClr>
                <a:srgbClr val="4B2A85"/>
              </a:buClr>
              <a:buSzPts val="2000"/>
              <a:buFont typeface="Wingdings" pitchFamily="2" charset="2"/>
              <a:buChar char="v"/>
            </a:pPr>
            <a:r>
              <a:rPr lang="en-US" sz="2200" dirty="0">
                <a:latin typeface="Calibri"/>
                <a:ea typeface="Calibri"/>
                <a:cs typeface="Calibri"/>
                <a:sym typeface="Calibri"/>
              </a:rPr>
              <a:t>Conditional go to:	if (condition) 	PC = A</a:t>
            </a:r>
          </a:p>
          <a:p>
            <a:pPr marL="12700" lvl="2">
              <a:spcBef>
                <a:spcPts val="765"/>
              </a:spcBef>
              <a:buClr>
                <a:srgbClr val="4B2A85"/>
              </a:buClr>
              <a:buSzPts val="2000"/>
            </a:pPr>
            <a:r>
              <a:rPr lang="en-US" sz="2200" b="0" i="0" u="none" strike="noStrike" cap="none" dirty="0">
                <a:solidFill>
                  <a:srgbClr val="000000"/>
                </a:solidFill>
                <a:latin typeface="Calibri"/>
                <a:ea typeface="Calibri"/>
                <a:cs typeface="Calibri"/>
                <a:sym typeface="Calibri"/>
              </a:rPr>
              <a:t>			</a:t>
            </a:r>
            <a:r>
              <a:rPr lang="en-US" sz="2200" dirty="0">
                <a:latin typeface="Calibri"/>
                <a:ea typeface="Calibri"/>
                <a:cs typeface="Calibri"/>
                <a:sym typeface="Calibri"/>
              </a:rPr>
              <a:t>else 		PC ++</a:t>
            </a:r>
            <a:endParaRPr sz="2200" b="0" i="0" u="none" strike="noStrike" cap="none" dirty="0">
              <a:solidFill>
                <a:srgbClr val="000000"/>
              </a:solidFill>
              <a:latin typeface="Calibri"/>
              <a:ea typeface="Calibri"/>
              <a:cs typeface="Calibri"/>
              <a:sym typeface="Calibri"/>
            </a:endParaRPr>
          </a:p>
        </p:txBody>
      </p:sp>
      <p:sp>
        <p:nvSpPr>
          <p:cNvPr id="627" name="Google Shape;627;p45"/>
          <p:cNvSpPr/>
          <p:nvPr/>
        </p:nvSpPr>
        <p:spPr>
          <a:xfrm>
            <a:off x="7425692" y="1393724"/>
            <a:ext cx="16509" cy="2554604"/>
          </a:xfrm>
          <a:custGeom>
            <a:avLst/>
            <a:gdLst/>
            <a:ahLst/>
            <a:cxnLst/>
            <a:rect l="l" t="t" r="r" b="b"/>
            <a:pathLst>
              <a:path w="16509" h="2554604" extrusionOk="0">
                <a:moveTo>
                  <a:pt x="0" y="0"/>
                </a:moveTo>
                <a:lnTo>
                  <a:pt x="16030" y="2554559"/>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28" name="Google Shape;628;p45"/>
          <p:cNvSpPr/>
          <p:nvPr/>
        </p:nvSpPr>
        <p:spPr>
          <a:xfrm>
            <a:off x="2324809" y="1288761"/>
            <a:ext cx="17144" cy="2524125"/>
          </a:xfrm>
          <a:custGeom>
            <a:avLst/>
            <a:gdLst/>
            <a:ahLst/>
            <a:cxnLst/>
            <a:rect l="l" t="t" r="r" b="b"/>
            <a:pathLst>
              <a:path w="17144" h="2524125" extrusionOk="0">
                <a:moveTo>
                  <a:pt x="0" y="0"/>
                </a:moveTo>
                <a:lnTo>
                  <a:pt x="16592" y="2523746"/>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29" name="Google Shape;629;p45"/>
          <p:cNvSpPr txBox="1"/>
          <p:nvPr/>
        </p:nvSpPr>
        <p:spPr>
          <a:xfrm>
            <a:off x="5301469" y="2768640"/>
            <a:ext cx="609600" cy="369600"/>
          </a:xfrm>
          <a:prstGeom prst="rect">
            <a:avLst/>
          </a:prstGeom>
          <a:solidFill>
            <a:srgbClr val="FFFFFF"/>
          </a:solidFill>
          <a:ln>
            <a:noFill/>
          </a:ln>
        </p:spPr>
        <p:txBody>
          <a:bodyPr spcFirstLastPara="1" wrap="square" lIns="0" tIns="24750" rIns="0" bIns="0" anchor="t" anchorCtr="0">
            <a:noAutofit/>
          </a:bodyPr>
          <a:lstStyle/>
          <a:p>
            <a:pPr marL="12700" marR="5080" lvl="0" indent="0" algn="l" rtl="0">
              <a:lnSpc>
                <a:spcPct val="118333"/>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panose="02070309020205020404" pitchFamily="49" charset="0"/>
                <a:ea typeface="Calibri"/>
                <a:cs typeface="Courier New" panose="02070309020205020404" pitchFamily="49" charset="0"/>
                <a:sym typeface="Calibri"/>
              </a:rPr>
              <a:t>load</a:t>
            </a:r>
            <a:endParaRPr sz="1800" b="1" i="0" u="none" strike="noStrike" cap="none" dirty="0">
              <a:solidFill>
                <a:srgbClr val="000000"/>
              </a:solidFill>
              <a:latin typeface="Courier New" panose="02070309020205020404" pitchFamily="49" charset="0"/>
              <a:ea typeface="Calibri"/>
              <a:cs typeface="Courier New" panose="02070309020205020404" pitchFamily="49" charset="0"/>
              <a:sym typeface="Calibri"/>
            </a:endParaRPr>
          </a:p>
        </p:txBody>
      </p:sp>
      <p:sp>
        <p:nvSpPr>
          <p:cNvPr id="630" name="Google Shape;630;p45"/>
          <p:cNvSpPr/>
          <p:nvPr/>
        </p:nvSpPr>
        <p:spPr>
          <a:xfrm>
            <a:off x="6623413" y="3549555"/>
            <a:ext cx="236854" cy="255270"/>
          </a:xfrm>
          <a:custGeom>
            <a:avLst/>
            <a:gdLst/>
            <a:ahLst/>
            <a:cxnLst/>
            <a:rect l="l" t="t" r="r" b="b"/>
            <a:pathLst>
              <a:path w="236854" h="255270"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31" name="Google Shape;631;p45"/>
          <p:cNvSpPr txBox="1"/>
          <p:nvPr/>
        </p:nvSpPr>
        <p:spPr>
          <a:xfrm>
            <a:off x="6543035" y="3650066"/>
            <a:ext cx="2319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16</a:t>
            </a:r>
            <a:endParaRPr sz="1600" b="0" i="0" u="none" strike="noStrike" cap="none">
              <a:solidFill>
                <a:srgbClr val="000000"/>
              </a:solidFill>
              <a:latin typeface="Calibri"/>
              <a:ea typeface="Calibri"/>
              <a:cs typeface="Calibri"/>
              <a:sym typeface="Calibri"/>
            </a:endParaRPr>
          </a:p>
        </p:txBody>
      </p:sp>
      <p:sp>
        <p:nvSpPr>
          <p:cNvPr id="632" name="Google Shape;632;p45"/>
          <p:cNvSpPr/>
          <p:nvPr/>
        </p:nvSpPr>
        <p:spPr>
          <a:xfrm>
            <a:off x="3260173" y="2855347"/>
            <a:ext cx="236854" cy="255269"/>
          </a:xfrm>
          <a:custGeom>
            <a:avLst/>
            <a:gdLst/>
            <a:ahLst/>
            <a:cxnLst/>
            <a:rect l="l" t="t" r="r" b="b"/>
            <a:pathLst>
              <a:path w="236854" h="255269"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33" name="Google Shape;633;p45"/>
          <p:cNvSpPr txBox="1"/>
          <p:nvPr/>
        </p:nvSpPr>
        <p:spPr>
          <a:xfrm>
            <a:off x="3253420" y="2955857"/>
            <a:ext cx="1290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a:t>
            </a:r>
            <a:endParaRPr sz="1600" b="0" i="0" u="none" strike="noStrike" cap="none">
              <a:solidFill>
                <a:srgbClr val="000000"/>
              </a:solidFill>
              <a:latin typeface="Calibri"/>
              <a:ea typeface="Calibri"/>
              <a:cs typeface="Calibri"/>
              <a:sym typeface="Calibri"/>
            </a:endParaRPr>
          </a:p>
        </p:txBody>
      </p:sp>
      <p:sp>
        <p:nvSpPr>
          <p:cNvPr id="634" name="Google Shape;634;p45"/>
          <p:cNvSpPr/>
          <p:nvPr/>
        </p:nvSpPr>
        <p:spPr>
          <a:xfrm>
            <a:off x="4318545" y="2238792"/>
            <a:ext cx="236854" cy="255269"/>
          </a:xfrm>
          <a:custGeom>
            <a:avLst/>
            <a:gdLst/>
            <a:ahLst/>
            <a:cxnLst/>
            <a:rect l="l" t="t" r="r" b="b"/>
            <a:pathLst>
              <a:path w="236854" h="255269"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35" name="Google Shape;635;p45"/>
          <p:cNvSpPr txBox="1"/>
          <p:nvPr/>
        </p:nvSpPr>
        <p:spPr>
          <a:xfrm>
            <a:off x="4164545" y="2311696"/>
            <a:ext cx="2319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16</a:t>
            </a:r>
            <a:endParaRPr sz="1600" b="0" i="0" u="none" strike="noStrike" cap="none">
              <a:solidFill>
                <a:srgbClr val="000000"/>
              </a:solidFill>
              <a:latin typeface="Calibri"/>
              <a:ea typeface="Calibri"/>
              <a:cs typeface="Calibri"/>
              <a:sym typeface="Calibri"/>
            </a:endParaRPr>
          </a:p>
        </p:txBody>
      </p:sp>
      <p:sp>
        <p:nvSpPr>
          <p:cNvPr id="638" name="Google Shape;638;p45"/>
          <p:cNvSpPr txBox="1"/>
          <p:nvPr/>
        </p:nvSpPr>
        <p:spPr>
          <a:xfrm>
            <a:off x="7570751" y="3205922"/>
            <a:ext cx="493500" cy="369600"/>
          </a:xfrm>
          <a:prstGeom prst="rect">
            <a:avLst/>
          </a:prstGeom>
          <a:solidFill>
            <a:srgbClr val="F2F2F2"/>
          </a:solidFill>
          <a:ln>
            <a:noFill/>
          </a:ln>
        </p:spPr>
        <p:txBody>
          <a:bodyPr spcFirstLastPara="1" wrap="square" lIns="0" tIns="20300" rIns="0" bIns="0" anchor="t" anchorCtr="0">
            <a:noAutofit/>
          </a:bodyPr>
          <a:lstStyle/>
          <a:p>
            <a:pPr marL="90805"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rPr>
              <a:t>pc</a:t>
            </a:r>
            <a:endParaRPr sz="18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endParaRPr>
          </a:p>
        </p:txBody>
      </p:sp>
      <p:sp>
        <p:nvSpPr>
          <p:cNvPr id="4" name="Google Shape;656;p77">
            <a:extLst>
              <a:ext uri="{FF2B5EF4-FFF2-40B4-BE49-F238E27FC236}">
                <a16:creationId xmlns:a16="http://schemas.microsoft.com/office/drawing/2014/main" id="{34905834-0CB5-4AD4-34D0-A19CB8BDFB73}"/>
              </a:ext>
            </a:extLst>
          </p:cNvPr>
          <p:cNvSpPr/>
          <p:nvPr/>
        </p:nvSpPr>
        <p:spPr>
          <a:xfrm>
            <a:off x="6610029" y="3597837"/>
            <a:ext cx="1787525" cy="1181505"/>
          </a:xfrm>
          <a:custGeom>
            <a:avLst/>
            <a:gdLst/>
            <a:ahLst/>
            <a:cxnLst/>
            <a:rect l="l" t="t" r="r" b="b"/>
            <a:pathLst>
              <a:path w="1787525" h="1682114" extrusionOk="0">
                <a:moveTo>
                  <a:pt x="1640203" y="799931"/>
                </a:moveTo>
                <a:lnTo>
                  <a:pt x="146942" y="799931"/>
                </a:lnTo>
                <a:lnTo>
                  <a:pt x="100497" y="807422"/>
                </a:lnTo>
                <a:lnTo>
                  <a:pt x="60160" y="828282"/>
                </a:lnTo>
                <a:lnTo>
                  <a:pt x="28351" y="860091"/>
                </a:lnTo>
                <a:lnTo>
                  <a:pt x="7491" y="900428"/>
                </a:lnTo>
                <a:lnTo>
                  <a:pt x="0" y="946870"/>
                </a:lnTo>
                <a:lnTo>
                  <a:pt x="0" y="1534627"/>
                </a:lnTo>
                <a:lnTo>
                  <a:pt x="7491" y="1581072"/>
                </a:lnTo>
                <a:lnTo>
                  <a:pt x="28351" y="1621409"/>
                </a:lnTo>
                <a:lnTo>
                  <a:pt x="60160" y="1653218"/>
                </a:lnTo>
                <a:lnTo>
                  <a:pt x="100497" y="1674078"/>
                </a:lnTo>
                <a:lnTo>
                  <a:pt x="146942" y="1681570"/>
                </a:lnTo>
                <a:lnTo>
                  <a:pt x="1640203" y="1681570"/>
                </a:lnTo>
                <a:lnTo>
                  <a:pt x="1686649" y="1674078"/>
                </a:lnTo>
                <a:lnTo>
                  <a:pt x="1726986" y="1653218"/>
                </a:lnTo>
                <a:lnTo>
                  <a:pt x="1758795" y="1621409"/>
                </a:lnTo>
                <a:lnTo>
                  <a:pt x="1779655" y="1581072"/>
                </a:lnTo>
                <a:lnTo>
                  <a:pt x="1787146" y="1534627"/>
                </a:lnTo>
                <a:lnTo>
                  <a:pt x="1787145" y="946870"/>
                </a:lnTo>
                <a:lnTo>
                  <a:pt x="1779655" y="900428"/>
                </a:lnTo>
                <a:lnTo>
                  <a:pt x="1758795" y="860091"/>
                </a:lnTo>
                <a:lnTo>
                  <a:pt x="1726986" y="828282"/>
                </a:lnTo>
                <a:lnTo>
                  <a:pt x="1686649" y="807422"/>
                </a:lnTo>
                <a:lnTo>
                  <a:pt x="1640203" y="799931"/>
                </a:lnTo>
                <a:close/>
              </a:path>
              <a:path w="1787525" h="1682114" extrusionOk="0">
                <a:moveTo>
                  <a:pt x="1171741" y="0"/>
                </a:moveTo>
                <a:lnTo>
                  <a:pt x="1042502" y="799931"/>
                </a:lnTo>
                <a:lnTo>
                  <a:pt x="1489288" y="799931"/>
                </a:lnTo>
                <a:lnTo>
                  <a:pt x="1171741" y="0"/>
                </a:lnTo>
                <a:close/>
              </a:path>
            </a:pathLst>
          </a:custGeom>
          <a:solidFill>
            <a:srgbClr val="F4B183"/>
          </a:solidFill>
          <a:ln>
            <a:noFill/>
          </a:ln>
        </p:spPr>
        <p:txBody>
          <a:bodyPr spcFirstLastPara="1" wrap="square" lIns="0" tIns="0" rIns="0" bIns="0" anchor="t" anchorCtr="0">
            <a:noAutofit/>
          </a:bodyPr>
          <a:lstStyle/>
          <a:p>
            <a:pPr algn="ctr">
              <a:buSzPts val="1800"/>
            </a:pPr>
            <a:endParaRPr lang="en-US" sz="1800" dirty="0">
              <a:latin typeface="Calibri"/>
              <a:ea typeface="Calibri"/>
              <a:cs typeface="Calibri"/>
              <a:sym typeface="Calibri"/>
            </a:endParaRPr>
          </a:p>
          <a:p>
            <a:pPr algn="ctr">
              <a:buSzPts val="1800"/>
            </a:pPr>
            <a:endParaRPr lang="en-US" sz="2000" dirty="0">
              <a:latin typeface="Calibri"/>
              <a:ea typeface="Calibri"/>
              <a:cs typeface="Calibri"/>
              <a:sym typeface="Calibri"/>
            </a:endParaRPr>
          </a:p>
          <a:p>
            <a:pPr algn="ctr">
              <a:buSzPts val="1800"/>
            </a:pPr>
            <a:endParaRPr lang="en-US" sz="100" dirty="0">
              <a:latin typeface="Calibri"/>
              <a:ea typeface="Calibri"/>
              <a:cs typeface="Calibri"/>
              <a:sym typeface="Calibri"/>
            </a:endParaRPr>
          </a:p>
          <a:p>
            <a:pPr algn="ctr">
              <a:buSzPts val="1800"/>
            </a:pPr>
            <a:r>
              <a:rPr lang="en-US" sz="1800" dirty="0">
                <a:latin typeface="Calibri"/>
                <a:ea typeface="Calibri"/>
                <a:cs typeface="Calibri"/>
                <a:sym typeface="Calibri"/>
              </a:rPr>
              <a:t>A</a:t>
            </a:r>
            <a:r>
              <a:rPr lang="en-US" sz="1800" b="0" i="0" u="none" strike="noStrike" cap="none" dirty="0">
                <a:solidFill>
                  <a:srgbClr val="000000"/>
                </a:solidFill>
                <a:latin typeface="Calibri"/>
                <a:ea typeface="Calibri"/>
                <a:cs typeface="Calibri"/>
                <a:sym typeface="Calibri"/>
              </a:rPr>
              <a:t>ddress of next  instruction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7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Symbolic:</a:t>
            </a:r>
            <a:endParaRPr/>
          </a:p>
          <a:p>
            <a:pPr marL="356616" lvl="1" indent="0" algn="l" rtl="0">
              <a:lnSpc>
                <a:spcPct val="110000"/>
              </a:lnSpc>
              <a:spcBef>
                <a:spcPts val="24"/>
              </a:spcBef>
              <a:spcAft>
                <a:spcPts val="0"/>
              </a:spcAft>
              <a:buSzPts val="2420"/>
              <a:buNone/>
            </a:pPr>
            <a:endParaRPr sz="1200"/>
          </a:p>
          <a:p>
            <a:pPr marL="347472" lvl="0" indent="-347472" algn="l" rtl="0">
              <a:lnSpc>
                <a:spcPct val="110000"/>
              </a:lnSpc>
              <a:spcBef>
                <a:spcPts val="440"/>
              </a:spcBef>
              <a:spcAft>
                <a:spcPts val="0"/>
              </a:spcAft>
              <a:buSzPts val="2080"/>
              <a:buFont typeface="Noto Sans Symbols"/>
              <a:buChar char="❖"/>
            </a:pPr>
            <a:r>
              <a:rPr lang="en-US"/>
              <a:t>Binary:</a:t>
            </a:r>
            <a:endParaRPr/>
          </a:p>
        </p:txBody>
      </p:sp>
      <p:sp>
        <p:nvSpPr>
          <p:cNvPr id="588" name="Google Shape;588;p7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C-Instructions</a:t>
            </a:r>
            <a:endParaRPr/>
          </a:p>
        </p:txBody>
      </p:sp>
      <p:sp>
        <p:nvSpPr>
          <p:cNvPr id="589" name="Google Shape;589;p7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sp>
        <p:nvSpPr>
          <p:cNvPr id="590" name="Google Shape;590;p72"/>
          <p:cNvSpPr/>
          <p:nvPr/>
        </p:nvSpPr>
        <p:spPr>
          <a:xfrm>
            <a:off x="2278742" y="1430362"/>
            <a:ext cx="3018971" cy="522300"/>
          </a:xfrm>
          <a:prstGeom prst="rect">
            <a:avLst/>
          </a:prstGeom>
          <a:solidFill>
            <a:srgbClr val="EFEFEF"/>
          </a:solidFill>
          <a:ln>
            <a:noFill/>
          </a:ln>
          <a:effectLst>
            <a:outerShdw blurRad="57150" dist="19050" dir="5400000" algn="bl" rotWithShape="0">
              <a:srgbClr val="000000">
                <a:alpha val="48235"/>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FF9900"/>
                </a:solidFill>
                <a:latin typeface="Courier New"/>
                <a:ea typeface="Courier New"/>
                <a:cs typeface="Courier New"/>
                <a:sym typeface="Courier New"/>
              </a:rPr>
              <a:t>dest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comp</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rgbClr val="000000"/>
                </a:solidFill>
                <a:latin typeface="Courier New"/>
                <a:ea typeface="Courier New"/>
                <a:cs typeface="Courier New"/>
                <a:sym typeface="Courier New"/>
              </a:rPr>
              <a:t>;</a:t>
            </a:r>
            <a:r>
              <a:rPr lang="en-US" sz="2000" b="1" i="0" u="none" strike="noStrike" cap="none">
                <a:solidFill>
                  <a:srgbClr val="4A86E8"/>
                </a:solidFill>
                <a:latin typeface="Courier New"/>
                <a:ea typeface="Courier New"/>
                <a:cs typeface="Courier New"/>
                <a:sym typeface="Courier New"/>
              </a:rPr>
              <a:t> </a:t>
            </a:r>
            <a:r>
              <a:rPr lang="en-US" sz="2000" b="1" i="0" u="none" strike="noStrike" cap="none">
                <a:solidFill>
                  <a:schemeClr val="accent1"/>
                </a:solidFill>
                <a:latin typeface="Courier New"/>
                <a:ea typeface="Courier New"/>
                <a:cs typeface="Courier New"/>
                <a:sym typeface="Courier New"/>
              </a:rPr>
              <a:t>jump</a:t>
            </a:r>
            <a:endParaRPr sz="2000" b="1" i="0" u="none" strike="noStrike" cap="none">
              <a:solidFill>
                <a:schemeClr val="accent1"/>
              </a:solidFill>
              <a:latin typeface="Courier New"/>
              <a:ea typeface="Courier New"/>
              <a:cs typeface="Courier New"/>
              <a:sym typeface="Courier New"/>
            </a:endParaRPr>
          </a:p>
        </p:txBody>
      </p:sp>
      <p:sp>
        <p:nvSpPr>
          <p:cNvPr id="591" name="Google Shape;591;p72"/>
          <p:cNvSpPr/>
          <p:nvPr/>
        </p:nvSpPr>
        <p:spPr>
          <a:xfrm>
            <a:off x="1874163" y="2174434"/>
            <a:ext cx="6847099" cy="463623"/>
          </a:xfrm>
          <a:prstGeom prst="rect">
            <a:avLst/>
          </a:prstGeom>
          <a:solidFill>
            <a:srgbClr val="CFE2F3"/>
          </a:solidFill>
          <a:ln>
            <a:noFill/>
          </a:ln>
          <a:effectLst>
            <a:outerShdw blurRad="57150" dist="19050" dir="5400000" algn="bl" rotWithShape="0">
              <a:srgbClr val="000000">
                <a:alpha val="48235"/>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000" b="1" i="0" u="none" strike="noStrike" cap="none">
                <a:solidFill>
                  <a:srgbClr val="4A86E8"/>
                </a:solidFill>
                <a:latin typeface="Courier New"/>
                <a:ea typeface="Courier New"/>
                <a:cs typeface="Courier New"/>
                <a:sym typeface="Courier New"/>
              </a:rPr>
              <a:t>1 </a:t>
            </a:r>
            <a:r>
              <a:rPr lang="en-US" sz="2000" b="1" i="0" u="none" strike="noStrike" cap="none">
                <a:solidFill>
                  <a:srgbClr val="B7B7B7"/>
                </a:solidFill>
                <a:latin typeface="Courier New"/>
                <a:ea typeface="Courier New"/>
                <a:cs typeface="Courier New"/>
                <a:sym typeface="Courier New"/>
              </a:rPr>
              <a:t>1 1</a:t>
            </a:r>
            <a:r>
              <a:rPr lang="en-US" sz="2000" b="1" i="0" u="none" strike="noStrike" cap="none">
                <a:solidFill>
                  <a:srgbClr val="CCCCCC"/>
                </a:solidFill>
                <a:latin typeface="Courier New"/>
                <a:ea typeface="Courier New"/>
                <a:cs typeface="Courier New"/>
                <a:sym typeface="Courier New"/>
              </a:rPr>
              <a:t> </a:t>
            </a:r>
            <a:r>
              <a:rPr lang="en-US" sz="2000" b="1" i="0" u="none" strike="noStrike" cap="none">
                <a:solidFill>
                  <a:srgbClr val="674EA7"/>
                </a:solidFill>
                <a:latin typeface="Courier New"/>
                <a:ea typeface="Courier New"/>
                <a:cs typeface="Courier New"/>
                <a:sym typeface="Courier New"/>
              </a:rPr>
              <a:t>a c1 c2 c3 c4 c5 c6</a:t>
            </a:r>
            <a:r>
              <a:rPr lang="en-US" sz="2000" b="1" i="0" u="none" strike="noStrike" cap="none">
                <a:solidFill>
                  <a:srgbClr val="FF9900"/>
                </a:solidFill>
                <a:latin typeface="Courier New"/>
                <a:ea typeface="Courier New"/>
                <a:cs typeface="Courier New"/>
                <a:sym typeface="Courier New"/>
              </a:rPr>
              <a:t> d1 d2 d3 </a:t>
            </a:r>
            <a:r>
              <a:rPr lang="en-US" sz="2000" b="1" i="0" u="none" strike="noStrike" cap="none">
                <a:solidFill>
                  <a:schemeClr val="accent1"/>
                </a:solidFill>
                <a:latin typeface="Courier New"/>
                <a:ea typeface="Courier New"/>
                <a:cs typeface="Courier New"/>
                <a:sym typeface="Courier New"/>
              </a:rPr>
              <a:t>j1 j2 j3</a:t>
            </a:r>
            <a:endParaRPr sz="2000" b="1" i="0" u="none" strike="noStrike" cap="none">
              <a:solidFill>
                <a:schemeClr val="accent1"/>
              </a:solidFill>
              <a:latin typeface="Courier New"/>
              <a:ea typeface="Courier New"/>
              <a:cs typeface="Courier New"/>
              <a:sym typeface="Courier New"/>
            </a:endParaRPr>
          </a:p>
        </p:txBody>
      </p:sp>
      <p:pic>
        <p:nvPicPr>
          <p:cNvPr id="594" name="Google Shape;594;p72"/>
          <p:cNvPicPr preferRelativeResize="0"/>
          <p:nvPr/>
        </p:nvPicPr>
        <p:blipFill rotWithShape="1">
          <a:blip r:embed="rId3">
            <a:alphaModFix/>
          </a:blip>
          <a:srcRect/>
          <a:stretch/>
        </p:blipFill>
        <p:spPr>
          <a:xfrm>
            <a:off x="2068488" y="4116230"/>
            <a:ext cx="4983075" cy="2217825"/>
          </a:xfrm>
          <a:prstGeom prst="rect">
            <a:avLst/>
          </a:prstGeom>
          <a:noFill/>
          <a:ln>
            <a:noFill/>
          </a:ln>
          <a:effectLst>
            <a:outerShdw blurRad="57150" dist="19050" dir="5400000" algn="bl" rotWithShape="0">
              <a:srgbClr val="000000">
                <a:alpha val="48240"/>
              </a:srgbClr>
            </a:outerShdw>
          </a:effectLst>
        </p:spPr>
      </p:pic>
      <p:sp>
        <p:nvSpPr>
          <p:cNvPr id="595" name="Google Shape;595;p72"/>
          <p:cNvSpPr/>
          <p:nvPr/>
        </p:nvSpPr>
        <p:spPr>
          <a:xfrm>
            <a:off x="757700" y="4963993"/>
            <a:ext cx="1447500" cy="522300"/>
          </a:xfrm>
          <a:prstGeom prst="homePlate">
            <a:avLst>
              <a:gd name="adj" fmla="val 50000"/>
            </a:avLst>
          </a:prstGeom>
          <a:solidFill>
            <a:srgbClr val="E06666"/>
          </a:solidFill>
          <a:ln>
            <a:noFill/>
          </a:ln>
          <a:effectLst>
            <a:outerShdw blurRad="57150" dist="19050" dir="5400000" algn="bl" rotWithShape="0">
              <a:srgbClr val="000000">
                <a:alpha val="4824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900"/>
              <a:buFont typeface="Arial"/>
              <a:buNone/>
            </a:pPr>
            <a:r>
              <a:rPr lang="en-US" sz="1900" b="1" i="0" u="none" strike="noStrike" cap="none">
                <a:solidFill>
                  <a:srgbClr val="FFFFFF"/>
                </a:solidFill>
                <a:latin typeface="Calibri"/>
                <a:ea typeface="Calibri"/>
                <a:cs typeface="Calibri"/>
                <a:sym typeface="Calibri"/>
              </a:rPr>
              <a:t>Chapter 4</a:t>
            </a:r>
            <a:endParaRPr sz="1900" b="1" i="0" u="none" strike="noStrike" cap="none">
              <a:solidFill>
                <a:srgbClr val="FFFFFF"/>
              </a:solidFill>
              <a:latin typeface="Calibri"/>
              <a:ea typeface="Calibri"/>
              <a:cs typeface="Calibri"/>
              <a:sym typeface="Calibri"/>
            </a:endParaRPr>
          </a:p>
        </p:txBody>
      </p:sp>
      <p:sp>
        <p:nvSpPr>
          <p:cNvPr id="11" name="Google Shape;573;p71">
            <a:extLst>
              <a:ext uri="{FF2B5EF4-FFF2-40B4-BE49-F238E27FC236}">
                <a16:creationId xmlns:a16="http://schemas.microsoft.com/office/drawing/2014/main" id="{77B2D4C3-144B-5E8D-686C-3052E91F1955}"/>
              </a:ext>
            </a:extLst>
          </p:cNvPr>
          <p:cNvSpPr/>
          <p:nvPr/>
        </p:nvSpPr>
        <p:spPr>
          <a:xfrm rot="5400000">
            <a:off x="7855011" y="2078124"/>
            <a:ext cx="138972" cy="1297123"/>
          </a:xfrm>
          <a:prstGeom prst="rightBracket">
            <a:avLst>
              <a:gd name="adj" fmla="val 100731"/>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574;p71">
            <a:extLst>
              <a:ext uri="{FF2B5EF4-FFF2-40B4-BE49-F238E27FC236}">
                <a16:creationId xmlns:a16="http://schemas.microsoft.com/office/drawing/2014/main" id="{6FB5FE7E-1754-0BCA-59AA-2CE788C3C11C}"/>
              </a:ext>
            </a:extLst>
          </p:cNvPr>
          <p:cNvSpPr/>
          <p:nvPr/>
        </p:nvSpPr>
        <p:spPr>
          <a:xfrm>
            <a:off x="7422778" y="3072087"/>
            <a:ext cx="1357800" cy="762000"/>
          </a:xfrm>
          <a:prstGeom prst="wedgeRectCallout">
            <a:avLst>
              <a:gd name="adj1" fmla="val -20835"/>
              <a:gd name="adj2" fmla="val -83504"/>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Jump:</a:t>
            </a:r>
            <a:endParaRPr sz="1400" b="1"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rPr>
              <a:t>Condition for jumping</a:t>
            </a:r>
            <a:endParaRPr sz="1400" b="0" i="0" u="none" strike="noStrike" cap="none" dirty="0">
              <a:solidFill>
                <a:srgbClr val="FFFFFF"/>
              </a:solidFill>
              <a:latin typeface="Calibri" panose="020F0502020204030204" pitchFamily="34" charset="0"/>
              <a:ea typeface="Courier New"/>
              <a:cs typeface="Calibri" panose="020F0502020204030204" pitchFamily="34" charset="0"/>
              <a:sym typeface="Courier New"/>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43"/>
        <p:cNvGrpSpPr/>
        <p:nvPr/>
      </p:nvGrpSpPr>
      <p:grpSpPr>
        <a:xfrm>
          <a:off x="0" y="0"/>
          <a:ext cx="0" cy="0"/>
          <a:chOff x="0" y="0"/>
          <a:chExt cx="0" cy="0"/>
        </a:xfrm>
      </p:grpSpPr>
      <p:sp>
        <p:nvSpPr>
          <p:cNvPr id="644" name="Google Shape;644;p7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Control</a:t>
            </a:r>
            <a:endParaRPr/>
          </a:p>
        </p:txBody>
      </p:sp>
      <p:sp>
        <p:nvSpPr>
          <p:cNvPr id="645" name="Google Shape;645;p7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sp>
        <p:nvSpPr>
          <p:cNvPr id="646" name="Google Shape;646;p77"/>
          <p:cNvSpPr/>
          <p:nvPr/>
        </p:nvSpPr>
        <p:spPr>
          <a:xfrm>
            <a:off x="1074319" y="1128755"/>
            <a:ext cx="7187400" cy="27762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47" name="Google Shape;647;p77"/>
          <p:cNvSpPr/>
          <p:nvPr/>
        </p:nvSpPr>
        <p:spPr>
          <a:xfrm>
            <a:off x="7425692" y="1393724"/>
            <a:ext cx="16509" cy="2554604"/>
          </a:xfrm>
          <a:custGeom>
            <a:avLst/>
            <a:gdLst/>
            <a:ahLst/>
            <a:cxnLst/>
            <a:rect l="l" t="t" r="r" b="b"/>
            <a:pathLst>
              <a:path w="16509" h="2554604" extrusionOk="0">
                <a:moveTo>
                  <a:pt x="0" y="0"/>
                </a:moveTo>
                <a:lnTo>
                  <a:pt x="16030" y="2554559"/>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48" name="Google Shape;648;p77"/>
          <p:cNvSpPr/>
          <p:nvPr/>
        </p:nvSpPr>
        <p:spPr>
          <a:xfrm>
            <a:off x="2324809" y="1288761"/>
            <a:ext cx="17144" cy="2524125"/>
          </a:xfrm>
          <a:custGeom>
            <a:avLst/>
            <a:gdLst/>
            <a:ahLst/>
            <a:cxnLst/>
            <a:rect l="l" t="t" r="r" b="b"/>
            <a:pathLst>
              <a:path w="17144" h="2524125" extrusionOk="0">
                <a:moveTo>
                  <a:pt x="0" y="0"/>
                </a:moveTo>
                <a:lnTo>
                  <a:pt x="16592" y="2523746"/>
                </a:lnTo>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649" name="Google Shape;649;p77"/>
          <p:cNvSpPr txBox="1"/>
          <p:nvPr/>
        </p:nvSpPr>
        <p:spPr>
          <a:xfrm>
            <a:off x="5374300" y="2741024"/>
            <a:ext cx="609600" cy="369600"/>
          </a:xfrm>
          <a:prstGeom prst="rect">
            <a:avLst/>
          </a:prstGeom>
          <a:solidFill>
            <a:srgbClr val="FFFFFF"/>
          </a:solidFill>
          <a:ln>
            <a:noFill/>
          </a:ln>
        </p:spPr>
        <p:txBody>
          <a:bodyPr spcFirstLastPara="1" wrap="square" lIns="0" tIns="24750" rIns="0" bIns="0" anchor="t" anchorCtr="0">
            <a:noAutofit/>
          </a:bodyPr>
          <a:lstStyle/>
          <a:p>
            <a:pPr marL="12700" marR="5080" lvl="0" indent="0" algn="l" rtl="0">
              <a:lnSpc>
                <a:spcPct val="118333"/>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load</a:t>
            </a:r>
            <a:endParaRPr sz="1800" b="0" i="0" u="none" strike="noStrike" cap="none">
              <a:solidFill>
                <a:srgbClr val="000000"/>
              </a:solidFill>
              <a:latin typeface="Calibri"/>
              <a:ea typeface="Calibri"/>
              <a:cs typeface="Calibri"/>
              <a:sym typeface="Calibri"/>
            </a:endParaRPr>
          </a:p>
        </p:txBody>
      </p:sp>
      <p:sp>
        <p:nvSpPr>
          <p:cNvPr id="650" name="Google Shape;650;p77"/>
          <p:cNvSpPr/>
          <p:nvPr/>
        </p:nvSpPr>
        <p:spPr>
          <a:xfrm>
            <a:off x="6623413" y="3549555"/>
            <a:ext cx="236854" cy="255270"/>
          </a:xfrm>
          <a:custGeom>
            <a:avLst/>
            <a:gdLst/>
            <a:ahLst/>
            <a:cxnLst/>
            <a:rect l="l" t="t" r="r" b="b"/>
            <a:pathLst>
              <a:path w="236854" h="255270"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51" name="Google Shape;651;p77"/>
          <p:cNvSpPr txBox="1"/>
          <p:nvPr/>
        </p:nvSpPr>
        <p:spPr>
          <a:xfrm>
            <a:off x="6543035" y="3650066"/>
            <a:ext cx="2319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16</a:t>
            </a:r>
            <a:endParaRPr sz="1600" b="0" i="0" u="none" strike="noStrike" cap="none">
              <a:solidFill>
                <a:srgbClr val="000000"/>
              </a:solidFill>
              <a:latin typeface="Calibri"/>
              <a:ea typeface="Calibri"/>
              <a:cs typeface="Calibri"/>
              <a:sym typeface="Calibri"/>
            </a:endParaRPr>
          </a:p>
        </p:txBody>
      </p:sp>
      <p:sp>
        <p:nvSpPr>
          <p:cNvPr id="652" name="Google Shape;652;p77"/>
          <p:cNvSpPr/>
          <p:nvPr/>
        </p:nvSpPr>
        <p:spPr>
          <a:xfrm>
            <a:off x="3260173" y="2855347"/>
            <a:ext cx="236854" cy="255269"/>
          </a:xfrm>
          <a:custGeom>
            <a:avLst/>
            <a:gdLst/>
            <a:ahLst/>
            <a:cxnLst/>
            <a:rect l="l" t="t" r="r" b="b"/>
            <a:pathLst>
              <a:path w="236854" h="255269"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53" name="Google Shape;653;p77"/>
          <p:cNvSpPr txBox="1"/>
          <p:nvPr/>
        </p:nvSpPr>
        <p:spPr>
          <a:xfrm>
            <a:off x="3253420" y="2955857"/>
            <a:ext cx="1290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a:t>
            </a:r>
            <a:endParaRPr sz="1600" b="0" i="0" u="none" strike="noStrike" cap="none">
              <a:solidFill>
                <a:srgbClr val="000000"/>
              </a:solidFill>
              <a:latin typeface="Calibri"/>
              <a:ea typeface="Calibri"/>
              <a:cs typeface="Calibri"/>
              <a:sym typeface="Calibri"/>
            </a:endParaRPr>
          </a:p>
        </p:txBody>
      </p:sp>
      <p:sp>
        <p:nvSpPr>
          <p:cNvPr id="654" name="Google Shape;654;p77"/>
          <p:cNvSpPr/>
          <p:nvPr/>
        </p:nvSpPr>
        <p:spPr>
          <a:xfrm>
            <a:off x="4318545" y="2238792"/>
            <a:ext cx="236854" cy="255269"/>
          </a:xfrm>
          <a:custGeom>
            <a:avLst/>
            <a:gdLst/>
            <a:ahLst/>
            <a:cxnLst/>
            <a:rect l="l" t="t" r="r" b="b"/>
            <a:pathLst>
              <a:path w="236854" h="255269" extrusionOk="0">
                <a:moveTo>
                  <a:pt x="0" y="0"/>
                </a:moveTo>
                <a:lnTo>
                  <a:pt x="236619" y="255042"/>
                </a:lnTo>
              </a:path>
            </a:pathLst>
          </a:custGeom>
          <a:noFill/>
          <a:ln w="158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655" name="Google Shape;655;p77"/>
          <p:cNvSpPr txBox="1"/>
          <p:nvPr/>
        </p:nvSpPr>
        <p:spPr>
          <a:xfrm>
            <a:off x="4164545" y="2311696"/>
            <a:ext cx="231900" cy="269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alibri"/>
                <a:ea typeface="Calibri"/>
                <a:cs typeface="Calibri"/>
                <a:sym typeface="Calibri"/>
              </a:rPr>
              <a:t>16</a:t>
            </a:r>
            <a:endParaRPr sz="1600" b="0" i="0" u="none" strike="noStrike" cap="none">
              <a:solidFill>
                <a:srgbClr val="000000"/>
              </a:solidFill>
              <a:latin typeface="Calibri"/>
              <a:ea typeface="Calibri"/>
              <a:cs typeface="Calibri"/>
              <a:sym typeface="Calibri"/>
            </a:endParaRPr>
          </a:p>
        </p:txBody>
      </p:sp>
      <p:sp>
        <p:nvSpPr>
          <p:cNvPr id="656" name="Google Shape;656;p77"/>
          <p:cNvSpPr/>
          <p:nvPr/>
        </p:nvSpPr>
        <p:spPr>
          <a:xfrm>
            <a:off x="6610029" y="3597837"/>
            <a:ext cx="1787525" cy="1181505"/>
          </a:xfrm>
          <a:custGeom>
            <a:avLst/>
            <a:gdLst/>
            <a:ahLst/>
            <a:cxnLst/>
            <a:rect l="l" t="t" r="r" b="b"/>
            <a:pathLst>
              <a:path w="1787525" h="1682114" extrusionOk="0">
                <a:moveTo>
                  <a:pt x="1640203" y="799931"/>
                </a:moveTo>
                <a:lnTo>
                  <a:pt x="146942" y="799931"/>
                </a:lnTo>
                <a:lnTo>
                  <a:pt x="100497" y="807422"/>
                </a:lnTo>
                <a:lnTo>
                  <a:pt x="60160" y="828282"/>
                </a:lnTo>
                <a:lnTo>
                  <a:pt x="28351" y="860091"/>
                </a:lnTo>
                <a:lnTo>
                  <a:pt x="7491" y="900428"/>
                </a:lnTo>
                <a:lnTo>
                  <a:pt x="0" y="946870"/>
                </a:lnTo>
                <a:lnTo>
                  <a:pt x="0" y="1534627"/>
                </a:lnTo>
                <a:lnTo>
                  <a:pt x="7491" y="1581072"/>
                </a:lnTo>
                <a:lnTo>
                  <a:pt x="28351" y="1621409"/>
                </a:lnTo>
                <a:lnTo>
                  <a:pt x="60160" y="1653218"/>
                </a:lnTo>
                <a:lnTo>
                  <a:pt x="100497" y="1674078"/>
                </a:lnTo>
                <a:lnTo>
                  <a:pt x="146942" y="1681570"/>
                </a:lnTo>
                <a:lnTo>
                  <a:pt x="1640203" y="1681570"/>
                </a:lnTo>
                <a:lnTo>
                  <a:pt x="1686649" y="1674078"/>
                </a:lnTo>
                <a:lnTo>
                  <a:pt x="1726986" y="1653218"/>
                </a:lnTo>
                <a:lnTo>
                  <a:pt x="1758795" y="1621409"/>
                </a:lnTo>
                <a:lnTo>
                  <a:pt x="1779655" y="1581072"/>
                </a:lnTo>
                <a:lnTo>
                  <a:pt x="1787146" y="1534627"/>
                </a:lnTo>
                <a:lnTo>
                  <a:pt x="1787145" y="946870"/>
                </a:lnTo>
                <a:lnTo>
                  <a:pt x="1779655" y="900428"/>
                </a:lnTo>
                <a:lnTo>
                  <a:pt x="1758795" y="860091"/>
                </a:lnTo>
                <a:lnTo>
                  <a:pt x="1726986" y="828282"/>
                </a:lnTo>
                <a:lnTo>
                  <a:pt x="1686649" y="807422"/>
                </a:lnTo>
                <a:lnTo>
                  <a:pt x="1640203" y="799931"/>
                </a:lnTo>
                <a:close/>
              </a:path>
              <a:path w="1787525" h="1682114" extrusionOk="0">
                <a:moveTo>
                  <a:pt x="1171741" y="0"/>
                </a:moveTo>
                <a:lnTo>
                  <a:pt x="1042502" y="799931"/>
                </a:lnTo>
                <a:lnTo>
                  <a:pt x="1489288" y="799931"/>
                </a:lnTo>
                <a:lnTo>
                  <a:pt x="1171741" y="0"/>
                </a:lnTo>
                <a:close/>
              </a:path>
            </a:pathLst>
          </a:custGeom>
          <a:solidFill>
            <a:srgbClr val="F4B183"/>
          </a:solidFill>
          <a:ln>
            <a:noFill/>
          </a:ln>
        </p:spPr>
        <p:txBody>
          <a:bodyPr spcFirstLastPara="1" wrap="square" lIns="0" tIns="0" rIns="0" bIns="0" anchor="t" anchorCtr="0">
            <a:noAutofit/>
          </a:bodyPr>
          <a:lstStyle/>
          <a:p>
            <a:pPr algn="ctr">
              <a:buSzPts val="1800"/>
            </a:pPr>
            <a:endParaRPr lang="en-US" sz="1800" dirty="0">
              <a:latin typeface="Calibri"/>
              <a:ea typeface="Calibri"/>
              <a:cs typeface="Calibri"/>
              <a:sym typeface="Calibri"/>
            </a:endParaRPr>
          </a:p>
          <a:p>
            <a:pPr algn="ctr">
              <a:buSzPts val="1800"/>
            </a:pPr>
            <a:endParaRPr lang="en-US" sz="2000" dirty="0">
              <a:latin typeface="Calibri"/>
              <a:ea typeface="Calibri"/>
              <a:cs typeface="Calibri"/>
              <a:sym typeface="Calibri"/>
            </a:endParaRPr>
          </a:p>
          <a:p>
            <a:pPr algn="ctr">
              <a:buSzPts val="1800"/>
            </a:pPr>
            <a:endParaRPr lang="en-US" sz="100" dirty="0">
              <a:latin typeface="Calibri"/>
              <a:ea typeface="Calibri"/>
              <a:cs typeface="Calibri"/>
              <a:sym typeface="Calibri"/>
            </a:endParaRPr>
          </a:p>
          <a:p>
            <a:pPr algn="ctr">
              <a:buSzPts val="1800"/>
            </a:pPr>
            <a:r>
              <a:rPr lang="en-US" sz="1800" dirty="0">
                <a:latin typeface="Calibri"/>
                <a:ea typeface="Calibri"/>
                <a:cs typeface="Calibri"/>
                <a:sym typeface="Calibri"/>
              </a:rPr>
              <a:t>A</a:t>
            </a:r>
            <a:r>
              <a:rPr lang="en-US" sz="1800" b="0" i="0" u="none" strike="noStrike" cap="none" dirty="0">
                <a:solidFill>
                  <a:srgbClr val="000000"/>
                </a:solidFill>
                <a:latin typeface="Calibri"/>
                <a:ea typeface="Calibri"/>
                <a:cs typeface="Calibri"/>
                <a:sym typeface="Calibri"/>
              </a:rPr>
              <a:t>ddress of next  instruction</a:t>
            </a:r>
          </a:p>
        </p:txBody>
      </p:sp>
      <p:sp>
        <p:nvSpPr>
          <p:cNvPr id="658" name="Google Shape;658;p77"/>
          <p:cNvSpPr txBox="1"/>
          <p:nvPr/>
        </p:nvSpPr>
        <p:spPr>
          <a:xfrm>
            <a:off x="7570751" y="3205922"/>
            <a:ext cx="493500" cy="369600"/>
          </a:xfrm>
          <a:prstGeom prst="rect">
            <a:avLst/>
          </a:prstGeom>
          <a:solidFill>
            <a:srgbClr val="F2F2F2"/>
          </a:solidFill>
          <a:ln>
            <a:noFill/>
          </a:ln>
        </p:spPr>
        <p:txBody>
          <a:bodyPr spcFirstLastPara="1" wrap="square" lIns="0" tIns="20300" rIns="0" bIns="0" anchor="t" anchorCtr="0">
            <a:noAutofit/>
          </a:bodyPr>
          <a:lstStyle/>
          <a:p>
            <a:pPr marL="90805"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rPr>
              <a:t>pc</a:t>
            </a:r>
            <a:endParaRPr sz="1800" b="1" i="0" u="none" strike="noStrike" cap="none" dirty="0">
              <a:solidFill>
                <a:srgbClr val="000000"/>
              </a:solidFill>
              <a:latin typeface="Courier New" panose="02070309020205020404" pitchFamily="49" charset="0"/>
              <a:ea typeface="Consolas"/>
              <a:cs typeface="Courier New" panose="02070309020205020404" pitchFamily="49" charset="0"/>
              <a:sym typeface="Consolas"/>
            </a:endParaRPr>
          </a:p>
        </p:txBody>
      </p:sp>
      <p:sp>
        <p:nvSpPr>
          <p:cNvPr id="659" name="Google Shape;659;p77"/>
          <p:cNvSpPr txBox="1"/>
          <p:nvPr/>
        </p:nvSpPr>
        <p:spPr>
          <a:xfrm>
            <a:off x="1015731" y="3784616"/>
            <a:ext cx="6761427" cy="1806000"/>
          </a:xfrm>
          <a:prstGeom prst="rect">
            <a:avLst/>
          </a:prstGeom>
          <a:noFill/>
          <a:ln>
            <a:noFill/>
          </a:ln>
        </p:spPr>
        <p:txBody>
          <a:bodyPr spcFirstLastPara="1" wrap="square" lIns="0" tIns="876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200" b="1" i="0" u="sng" strike="noStrike" cap="none" dirty="0">
                <a:solidFill>
                  <a:srgbClr val="000000"/>
                </a:solidFill>
                <a:latin typeface="Calibri"/>
                <a:ea typeface="Calibri"/>
                <a:cs typeface="Calibri"/>
                <a:sym typeface="Calibri"/>
              </a:rPr>
              <a:t>PC operation (implementation)</a:t>
            </a:r>
            <a:endParaRPr sz="2200" b="1" i="0" u="none" strike="noStrike" cap="none" dirty="0">
              <a:solidFill>
                <a:srgbClr val="000000"/>
              </a:solidFill>
              <a:latin typeface="Calibri"/>
              <a:ea typeface="Calibri"/>
              <a:cs typeface="Calibri"/>
              <a:sym typeface="Calibri"/>
            </a:endParaRPr>
          </a:p>
          <a:p>
            <a:pPr marL="12700" marR="0" lvl="0" indent="0" algn="l" rtl="0">
              <a:lnSpc>
                <a:spcPct val="100000"/>
              </a:lnSpc>
              <a:spcBef>
                <a:spcPts val="535"/>
              </a:spcBef>
              <a:spcAft>
                <a:spcPts val="0"/>
              </a:spcAft>
              <a:buClr>
                <a:srgbClr val="000000"/>
              </a:buClr>
              <a:buSzPts val="1800"/>
              <a:buFont typeface="Arial"/>
              <a:buNone/>
            </a:pPr>
            <a:r>
              <a:rPr lang="en-US" sz="2200" i="0" u="none" strike="noStrike" cap="none" dirty="0">
                <a:solidFill>
                  <a:srgbClr val="000000"/>
                </a:solidFill>
                <a:latin typeface="Calibri"/>
                <a:ea typeface="Calibri"/>
                <a:cs typeface="Calibri"/>
                <a:sym typeface="Calibri"/>
              </a:rPr>
              <a:t>if (reset==1) PC = 0</a:t>
            </a:r>
            <a:endParaRPr sz="2200" i="0" u="none" strike="noStrike" cap="none" dirty="0">
              <a:solidFill>
                <a:srgbClr val="000000"/>
              </a:solidFill>
              <a:latin typeface="Calibri"/>
              <a:ea typeface="Calibri"/>
              <a:cs typeface="Calibri"/>
              <a:sym typeface="Calibri"/>
            </a:endParaRPr>
          </a:p>
          <a:p>
            <a:pPr marL="12700" marR="0" lvl="0" indent="0" algn="l" rtl="0">
              <a:lnSpc>
                <a:spcPct val="100000"/>
              </a:lnSpc>
              <a:spcBef>
                <a:spcPts val="675"/>
              </a:spcBef>
              <a:spcAft>
                <a:spcPts val="0"/>
              </a:spcAft>
              <a:buClr>
                <a:srgbClr val="000000"/>
              </a:buClr>
              <a:buSzPts val="1800"/>
              <a:buFont typeface="Arial"/>
              <a:buNone/>
            </a:pPr>
            <a:r>
              <a:rPr lang="en-US" sz="2200" i="0" u="none" strike="noStrike" cap="none" dirty="0">
                <a:solidFill>
                  <a:srgbClr val="000000"/>
                </a:solidFill>
                <a:latin typeface="Calibri"/>
                <a:ea typeface="Calibri"/>
                <a:cs typeface="Calibri"/>
                <a:sym typeface="Calibri"/>
              </a:rPr>
              <a:t>else</a:t>
            </a:r>
            <a:endParaRPr sz="2200" i="0" u="none" strike="noStrike" cap="none" dirty="0">
              <a:solidFill>
                <a:srgbClr val="000000"/>
              </a:solidFill>
              <a:latin typeface="Calibri"/>
              <a:ea typeface="Calibri"/>
              <a:cs typeface="Calibri"/>
              <a:sym typeface="Calibri"/>
            </a:endParaRPr>
          </a:p>
          <a:p>
            <a:pPr marL="388620" marR="0" lvl="0" indent="0" algn="l" rtl="0">
              <a:lnSpc>
                <a:spcPct val="100000"/>
              </a:lnSpc>
              <a:spcBef>
                <a:spcPts val="505"/>
              </a:spcBef>
              <a:spcAft>
                <a:spcPts val="0"/>
              </a:spcAft>
              <a:buClr>
                <a:srgbClr val="000000"/>
              </a:buClr>
              <a:buSzPts val="1800"/>
              <a:buFont typeface="Arial"/>
              <a:buNone/>
            </a:pPr>
            <a:r>
              <a:rPr lang="en-US" sz="2200" i="0" u="none" strike="noStrike" cap="none" dirty="0">
                <a:solidFill>
                  <a:srgbClr val="008000"/>
                </a:solidFill>
                <a:latin typeface="Calibri"/>
                <a:ea typeface="Calibri"/>
                <a:cs typeface="Calibri"/>
                <a:sym typeface="Calibri"/>
              </a:rPr>
              <a:t>// In the course of handling the current instruction:</a:t>
            </a:r>
            <a:endParaRPr sz="2200" i="0" u="none" strike="noStrike" cap="none" dirty="0">
              <a:solidFill>
                <a:srgbClr val="000000"/>
              </a:solidFill>
              <a:latin typeface="Calibri"/>
              <a:ea typeface="Calibri"/>
              <a:cs typeface="Calibri"/>
              <a:sym typeface="Calibri"/>
            </a:endParaRPr>
          </a:p>
          <a:p>
            <a:pPr marL="355600" marR="0" lvl="0" indent="0" algn="l" rtl="0">
              <a:lnSpc>
                <a:spcPct val="100000"/>
              </a:lnSpc>
              <a:spcBef>
                <a:spcPts val="675"/>
              </a:spcBef>
              <a:spcAft>
                <a:spcPts val="0"/>
              </a:spcAft>
              <a:buClr>
                <a:srgbClr val="000000"/>
              </a:buClr>
              <a:buSzPts val="1800"/>
              <a:buFont typeface="Arial"/>
              <a:buNone/>
            </a:pPr>
            <a:r>
              <a:rPr lang="en-US" sz="2200" i="1" u="none" strike="noStrike" cap="none" dirty="0">
                <a:solidFill>
                  <a:srgbClr val="000000"/>
                </a:solidFill>
                <a:latin typeface="Calibri"/>
                <a:ea typeface="Calibri"/>
                <a:cs typeface="Calibri"/>
                <a:sym typeface="Calibri"/>
              </a:rPr>
              <a:t>load </a:t>
            </a:r>
            <a:r>
              <a:rPr lang="en-US" sz="2200" i="0" u="none" strike="noStrike" cap="none" dirty="0">
                <a:solidFill>
                  <a:srgbClr val="000000"/>
                </a:solidFill>
                <a:latin typeface="Calibri"/>
                <a:ea typeface="Calibri"/>
                <a:cs typeface="Calibri"/>
                <a:sym typeface="Calibri"/>
              </a:rPr>
              <a:t>= </a:t>
            </a:r>
            <a:r>
              <a:rPr lang="en-US" sz="2200" i="1" u="none" strike="noStrike" cap="none" dirty="0">
                <a:solidFill>
                  <a:srgbClr val="000000"/>
                </a:solidFill>
                <a:latin typeface="Calibri"/>
                <a:ea typeface="Calibri"/>
                <a:cs typeface="Calibri"/>
                <a:sym typeface="Calibri"/>
              </a:rPr>
              <a:t>f </a:t>
            </a:r>
            <a:r>
              <a:rPr lang="en-US" sz="2200" i="0" u="none" strike="noStrike" cap="none" dirty="0">
                <a:solidFill>
                  <a:srgbClr val="000000"/>
                </a:solidFill>
                <a:latin typeface="Calibri"/>
                <a:ea typeface="Calibri"/>
                <a:cs typeface="Calibri"/>
                <a:sym typeface="Calibri"/>
              </a:rPr>
              <a:t>(jump bits, ALU control outputs)</a:t>
            </a:r>
          </a:p>
          <a:p>
            <a:pPr marL="355600">
              <a:spcBef>
                <a:spcPts val="675"/>
              </a:spcBef>
              <a:buSzPts val="1800"/>
            </a:pPr>
            <a:r>
              <a:rPr lang="en-US" sz="2200" dirty="0">
                <a:latin typeface="Calibri"/>
                <a:ea typeface="Calibri"/>
                <a:cs typeface="Calibri"/>
                <a:sym typeface="Calibri"/>
              </a:rPr>
              <a:t>if (load == 1)	PC = A	</a:t>
            </a:r>
            <a:r>
              <a:rPr lang="en-US" sz="2200" dirty="0">
                <a:solidFill>
                  <a:srgbClr val="008000"/>
                </a:solidFill>
                <a:latin typeface="Calibri"/>
                <a:ea typeface="Calibri"/>
                <a:cs typeface="Calibri"/>
                <a:sym typeface="Calibri"/>
              </a:rPr>
              <a:t>// jump</a:t>
            </a:r>
            <a:endParaRPr lang="en-US" sz="2200" dirty="0">
              <a:latin typeface="Calibri"/>
              <a:ea typeface="Calibri"/>
              <a:cs typeface="Calibri"/>
              <a:sym typeface="Calibri"/>
            </a:endParaRPr>
          </a:p>
          <a:p>
            <a:pPr marL="355600">
              <a:spcBef>
                <a:spcPts val="675"/>
              </a:spcBef>
              <a:buSzPts val="1800"/>
            </a:pPr>
            <a:r>
              <a:rPr lang="en-US" sz="2200" dirty="0">
                <a:latin typeface="Calibri"/>
                <a:ea typeface="Calibri"/>
                <a:cs typeface="Calibri"/>
                <a:sym typeface="Calibri"/>
              </a:rPr>
              <a:t>e</a:t>
            </a:r>
            <a:r>
              <a:rPr lang="en-US" sz="2200" i="0" u="none" strike="noStrike" cap="none" dirty="0">
                <a:solidFill>
                  <a:srgbClr val="000000"/>
                </a:solidFill>
                <a:latin typeface="Calibri"/>
                <a:ea typeface="Calibri"/>
                <a:cs typeface="Calibri"/>
                <a:sym typeface="Calibri"/>
              </a:rPr>
              <a:t>lse 		PC++	</a:t>
            </a:r>
            <a:r>
              <a:rPr lang="en-US" sz="2200" dirty="0">
                <a:solidFill>
                  <a:srgbClr val="008000"/>
                </a:solidFill>
                <a:latin typeface="Calibri"/>
                <a:ea typeface="Calibri"/>
                <a:cs typeface="Calibri"/>
                <a:sym typeface="Calibri"/>
              </a:rPr>
              <a:t>// next instruction</a:t>
            </a:r>
            <a:endParaRPr lang="en-US" sz="2200" dirty="0">
              <a:latin typeface="Calibri"/>
              <a:ea typeface="Calibri"/>
              <a:cs typeface="Calibri"/>
              <a:sym typeface="Calibri"/>
            </a:endParaRPr>
          </a:p>
          <a:p>
            <a:pPr marL="355600" marR="0" lvl="0" indent="0" algn="l" rtl="0">
              <a:lnSpc>
                <a:spcPct val="100000"/>
              </a:lnSpc>
              <a:spcBef>
                <a:spcPts val="675"/>
              </a:spcBef>
              <a:spcAft>
                <a:spcPts val="0"/>
              </a:spcAft>
              <a:buClr>
                <a:srgbClr val="000000"/>
              </a:buClr>
              <a:buSzPts val="1800"/>
              <a:buFont typeface="Arial"/>
              <a:buNone/>
            </a:pPr>
            <a:endParaRPr sz="2200" i="0" u="none" strike="noStrike" cap="none" dirty="0">
              <a:solidFill>
                <a:srgbClr val="000000"/>
              </a:solidFill>
              <a:latin typeface="Calibri"/>
              <a:ea typeface="Calibri"/>
              <a:cs typeface="Calibri"/>
              <a:sym typeface="Calibri"/>
            </a:endParaRPr>
          </a:p>
        </p:txBody>
      </p:sp>
      <p:sp>
        <p:nvSpPr>
          <p:cNvPr id="664" name="Google Shape;664;p77"/>
          <p:cNvSpPr txBox="1"/>
          <p:nvPr/>
        </p:nvSpPr>
        <p:spPr>
          <a:xfrm>
            <a:off x="178224" y="1934002"/>
            <a:ext cx="2498100" cy="377700"/>
          </a:xfrm>
          <a:prstGeom prst="rect">
            <a:avLst/>
          </a:prstGeom>
          <a:solidFill>
            <a:srgbClr val="F8CBAD"/>
          </a:solidFill>
          <a:ln>
            <a:noFill/>
          </a:ln>
        </p:spPr>
        <p:txBody>
          <a:bodyPr spcFirstLastPara="1" wrap="square" lIns="0" tIns="38725" rIns="0" bIns="0" anchor="t" anchorCtr="0">
            <a:noAutofit/>
          </a:bodyPr>
          <a:lstStyle/>
          <a:p>
            <a:pPr marL="12700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A70000"/>
                </a:solidFill>
                <a:latin typeface="Calibri"/>
                <a:ea typeface="Calibri"/>
                <a:cs typeface="Calibri"/>
                <a:sym typeface="Calibri"/>
              </a:rPr>
              <a:t>1</a:t>
            </a:r>
            <a:r>
              <a:rPr lang="en-US" sz="1800" b="0" i="0" u="none" strike="noStrike" cap="none">
                <a:solidFill>
                  <a:srgbClr val="7F7F7F"/>
                </a:solidFill>
                <a:latin typeface="Calibri"/>
                <a:ea typeface="Calibri"/>
                <a:cs typeface="Calibri"/>
                <a:sym typeface="Calibri"/>
              </a:rPr>
              <a:t>11 </a:t>
            </a:r>
            <a:r>
              <a:rPr lang="en-US" sz="1800" b="0" i="0" u="none" strike="noStrike" cap="none">
                <a:solidFill>
                  <a:srgbClr val="000000"/>
                </a:solidFill>
                <a:latin typeface="Calibri"/>
                <a:ea typeface="Calibri"/>
                <a:cs typeface="Calibri"/>
                <a:sym typeface="Calibri"/>
              </a:rPr>
              <a:t>a </a:t>
            </a:r>
            <a:r>
              <a:rPr lang="en-US" sz="1800" b="0" i="0" u="none" strike="noStrike" cap="none">
                <a:solidFill>
                  <a:srgbClr val="0000FF"/>
                </a:solidFill>
                <a:latin typeface="Calibri"/>
                <a:ea typeface="Calibri"/>
                <a:cs typeface="Calibri"/>
                <a:sym typeface="Calibri"/>
              </a:rPr>
              <a:t>c c c c c c </a:t>
            </a:r>
            <a:r>
              <a:rPr lang="en-US" sz="1800" b="0" i="0" u="none" strike="noStrike" cap="none">
                <a:solidFill>
                  <a:srgbClr val="548235"/>
                </a:solidFill>
                <a:latin typeface="Calibri"/>
                <a:ea typeface="Calibri"/>
                <a:cs typeface="Calibri"/>
                <a:sym typeface="Calibri"/>
              </a:rPr>
              <a:t>d d d </a:t>
            </a:r>
            <a:r>
              <a:rPr lang="en-US" sz="1800" b="0" i="0" u="none" strike="noStrike" cap="none">
                <a:solidFill>
                  <a:srgbClr val="843C0C"/>
                </a:solidFill>
                <a:latin typeface="Calibri"/>
                <a:ea typeface="Calibri"/>
                <a:cs typeface="Calibri"/>
                <a:sym typeface="Calibri"/>
              </a:rPr>
              <a:t>j j j</a:t>
            </a:r>
            <a:endParaRPr sz="1800" b="0" i="0" u="none" strike="noStrike" cap="none">
              <a:solidFill>
                <a:srgbClr val="000000"/>
              </a:solidFill>
              <a:latin typeface="Calibri"/>
              <a:ea typeface="Calibri"/>
              <a:cs typeface="Calibri"/>
              <a:sym typeface="Calibri"/>
            </a:endParaRPr>
          </a:p>
        </p:txBody>
      </p:sp>
      <p:sp>
        <p:nvSpPr>
          <p:cNvPr id="665" name="Google Shape;665;p77"/>
          <p:cNvSpPr/>
          <p:nvPr/>
        </p:nvSpPr>
        <p:spPr>
          <a:xfrm>
            <a:off x="2205925" y="2311700"/>
            <a:ext cx="470400" cy="68100"/>
          </a:xfrm>
          <a:prstGeom prst="rect">
            <a:avLst/>
          </a:prstGeom>
          <a:solidFill>
            <a:srgbClr val="CC0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70"/>
        <p:cNvGrpSpPr/>
        <p:nvPr/>
      </p:nvGrpSpPr>
      <p:grpSpPr>
        <a:xfrm>
          <a:off x="0" y="0"/>
          <a:ext cx="0" cy="0"/>
          <a:chOff x="0" y="0"/>
          <a:chExt cx="0" cy="0"/>
        </a:xfrm>
      </p:grpSpPr>
      <p:sp>
        <p:nvSpPr>
          <p:cNvPr id="671" name="Google Shape;671;p78"/>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 Implementation: That’s It!</a:t>
            </a:r>
            <a:endParaRPr/>
          </a:p>
        </p:txBody>
      </p:sp>
      <p:sp>
        <p:nvSpPr>
          <p:cNvPr id="672" name="Google Shape;672;p78"/>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sp>
        <p:nvSpPr>
          <p:cNvPr id="673" name="Google Shape;673;p78"/>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Hack CPU Logic</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Implementation and Operations</a:t>
            </a:r>
          </a:p>
          <a:p>
            <a:pPr marL="640080" lvl="1" indent="-283464" algn="l" rtl="0">
              <a:lnSpc>
                <a:spcPct val="110000"/>
              </a:lnSpc>
              <a:spcBef>
                <a:spcPts val="24"/>
              </a:spcBef>
              <a:spcAft>
                <a:spcPts val="0"/>
              </a:spcAft>
              <a:buSzPts val="2420"/>
              <a:buChar char="▪"/>
            </a:pPr>
            <a:endParaRPr dirty="0">
              <a:solidFill>
                <a:schemeClr val="tx1"/>
              </a:solidFill>
            </a:endParaRPr>
          </a:p>
          <a:p>
            <a:pPr marL="347472" lvl="0" indent="-347472"/>
            <a:r>
              <a:rPr lang="en-US" b="1" dirty="0">
                <a:solidFill>
                  <a:srgbClr val="4B2A85"/>
                </a:solidFill>
              </a:rPr>
              <a:t>Test-taking Strategies</a:t>
            </a:r>
          </a:p>
          <a:p>
            <a:pPr marL="640080" lvl="1" indent="-283464"/>
            <a:r>
              <a:rPr lang="en-US" b="1" dirty="0">
                <a:solidFill>
                  <a:srgbClr val="4B2A85"/>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Midterm Practice Exam</a:t>
            </a:r>
          </a:p>
          <a:p>
            <a:pPr marL="640080" lvl="1" indent="-283464"/>
            <a:r>
              <a:rPr lang="en-US" dirty="0">
                <a:solidFill>
                  <a:schemeClr val="tx1"/>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Practice Exam Solutions and Rubric</a:t>
            </a:r>
          </a:p>
          <a:p>
            <a:pPr marL="640080" lvl="1" indent="-283464" algn="l" rtl="0">
              <a:lnSpc>
                <a:spcPct val="110000"/>
              </a:lnSpc>
              <a:spcBef>
                <a:spcPts val="24"/>
              </a:spcBef>
              <a:spcAft>
                <a:spcPts val="0"/>
              </a:spcAft>
              <a:buSzPts val="2420"/>
              <a:buChar char="▪"/>
            </a:pPr>
            <a:r>
              <a:rPr lang="en-US" dirty="0">
                <a:solidFill>
                  <a:schemeClr val="tx1"/>
                </a:solidFill>
              </a:rPr>
              <a:t>Walkthrough of Solutions and Exploring Sample Rubrics</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spTree>
    <p:extLst>
      <p:ext uri="{BB962C8B-B14F-4D97-AF65-F5344CB8AC3E}">
        <p14:creationId xmlns:p14="http://schemas.microsoft.com/office/powerpoint/2010/main" val="3152852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 Discussion</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are some test-taking strategies you have previously utilized in taking your exams?</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Were those strategies you tried effective or not? Why?</a:t>
            </a:r>
            <a:endParaRPr dirty="0"/>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How might you try a new test-taking strategy on the CSE 390B midterm or any other upcoming exam?</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spTree>
    <p:extLst>
      <p:ext uri="{BB962C8B-B14F-4D97-AF65-F5344CB8AC3E}">
        <p14:creationId xmlns:p14="http://schemas.microsoft.com/office/powerpoint/2010/main" val="165794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Survey the entire exam before beginning</a:t>
            </a:r>
          </a:p>
          <a:p>
            <a:pPr marL="640080" lvl="1" indent="-283464" algn="l" rtl="0">
              <a:lnSpc>
                <a:spcPct val="110000"/>
              </a:lnSpc>
              <a:spcBef>
                <a:spcPts val="24"/>
              </a:spcBef>
              <a:spcAft>
                <a:spcPts val="0"/>
              </a:spcAft>
              <a:buSzPts val="2420"/>
              <a:buChar char="▪"/>
            </a:pPr>
            <a:r>
              <a:rPr lang="en-US" dirty="0"/>
              <a:t>Helps plan how much time to allocate for each problem</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Read exam directions and question statements carefully</a:t>
            </a:r>
          </a:p>
          <a:p>
            <a:pPr marL="640080" lvl="1" indent="-283464"/>
            <a:r>
              <a:rPr lang="en-US" dirty="0"/>
              <a:t>Use </a:t>
            </a:r>
            <a:r>
              <a:rPr lang="en-US" dirty="0">
                <a:highlight>
                  <a:srgbClr val="FFFF00"/>
                </a:highlight>
              </a:rPr>
              <a:t>highlights</a:t>
            </a:r>
            <a:r>
              <a:rPr lang="en-US" dirty="0"/>
              <a:t>, </a:t>
            </a:r>
            <a:r>
              <a:rPr lang="en-US" u="sng" dirty="0"/>
              <a:t>underlines</a:t>
            </a:r>
            <a:r>
              <a:rPr lang="en-US" dirty="0"/>
              <a:t>, circles on important details</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Answer the questions you feel the most confident in first</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If stuck on a problem, make a mark on the problem and revisit the question later</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28</a:t>
            </a:fld>
            <a:endParaRPr/>
          </a:p>
        </p:txBody>
      </p:sp>
      <p:sp>
        <p:nvSpPr>
          <p:cNvPr id="2" name="Oval 1">
            <a:extLst>
              <a:ext uri="{FF2B5EF4-FFF2-40B4-BE49-F238E27FC236}">
                <a16:creationId xmlns:a16="http://schemas.microsoft.com/office/drawing/2014/main" id="{EBE256C3-1C1B-844C-9120-0BA23E109900}"/>
              </a:ext>
            </a:extLst>
          </p:cNvPr>
          <p:cNvSpPr/>
          <p:nvPr/>
        </p:nvSpPr>
        <p:spPr>
          <a:xfrm>
            <a:off x="4125686" y="3178629"/>
            <a:ext cx="805543" cy="4136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788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a:t>
            </a:r>
            <a:endParaRPr dirty="0"/>
          </a:p>
        </p:txBody>
      </p:sp>
      <p:sp>
        <p:nvSpPr>
          <p:cNvPr id="60" name="Google Shape;60;p4"/>
          <p:cNvSpPr txBox="1">
            <a:spLocks noGrp="1"/>
          </p:cNvSpPr>
          <p:nvPr>
            <p:ph type="body" idx="1"/>
          </p:nvPr>
        </p:nvSpPr>
        <p:spPr>
          <a:xfrm>
            <a:off x="396875" y="1362075"/>
            <a:ext cx="8405982"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Prioritize how you will answer questions</a:t>
            </a:r>
          </a:p>
          <a:p>
            <a:pPr marL="640080" lvl="1" indent="-283464" algn="l" rtl="0">
              <a:lnSpc>
                <a:spcPct val="110000"/>
              </a:lnSpc>
              <a:spcBef>
                <a:spcPts val="24"/>
              </a:spcBef>
              <a:spcAft>
                <a:spcPts val="0"/>
              </a:spcAft>
              <a:buSzPts val="2420"/>
              <a:buChar char="▪"/>
            </a:pPr>
            <a:r>
              <a:rPr lang="en-US" dirty="0"/>
              <a:t>Do this based on confidence level for each type of question or how long you think each will take</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Rely on a methodological approach for each question</a:t>
            </a:r>
          </a:p>
          <a:p>
            <a:pPr marL="640080" lvl="1" indent="-283464"/>
            <a:r>
              <a:rPr lang="en-US" dirty="0"/>
              <a:t>Helps make taking the test feel more systematic</a:t>
            </a:r>
          </a:p>
          <a:p>
            <a:pPr marL="640080" lvl="1" indent="-283464"/>
            <a:endParaRPr lang="en-US" dirty="0"/>
          </a:p>
          <a:p>
            <a:pPr marL="347472" lvl="0" indent="-347472" algn="l" rtl="0">
              <a:lnSpc>
                <a:spcPct val="110000"/>
              </a:lnSpc>
              <a:spcBef>
                <a:spcPts val="440"/>
              </a:spcBef>
              <a:spcAft>
                <a:spcPts val="0"/>
              </a:spcAft>
              <a:buSzPts val="2080"/>
              <a:buFont typeface="Noto Sans Symbols"/>
              <a:buChar char="❖"/>
            </a:pPr>
            <a:r>
              <a:rPr lang="en-US" dirty="0"/>
              <a:t>If stuck on a question, demonstrate what you know</a:t>
            </a:r>
          </a:p>
          <a:p>
            <a:pPr marL="640080" lvl="1" indent="-283464"/>
            <a:r>
              <a:rPr lang="en-US" dirty="0"/>
              <a:t>Many exams reward partial credit</a:t>
            </a:r>
          </a:p>
          <a:p>
            <a:pPr marL="640080" lvl="1" indent="-283464"/>
            <a:endParaRPr lang="en-US" dirty="0"/>
          </a:p>
          <a:p>
            <a:pPr marL="347472" lvl="0" indent="-347472" algn="l" rtl="0">
              <a:lnSpc>
                <a:spcPct val="110000"/>
              </a:lnSpc>
              <a:spcBef>
                <a:spcPts val="440"/>
              </a:spcBef>
              <a:spcAft>
                <a:spcPts val="0"/>
              </a:spcAft>
              <a:buSzPts val="2080"/>
              <a:buFont typeface="Noto Sans Symbols"/>
              <a:buChar char="❖"/>
            </a:pPr>
            <a:r>
              <a:rPr lang="en-US" dirty="0"/>
              <a:t>If time allows, double check your answers</a:t>
            </a:r>
            <a:endParaRPr dirty="0"/>
          </a:p>
          <a:p>
            <a:pPr marL="640080" lvl="1" indent="-283464"/>
            <a:r>
              <a:rPr lang="en-US" dirty="0"/>
              <a:t>Catches any small mistakes that may have been made earlier</a:t>
            </a:r>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29</a:t>
            </a:fld>
            <a:endParaRPr/>
          </a:p>
        </p:txBody>
      </p:sp>
    </p:spTree>
    <p:extLst>
      <p:ext uri="{BB962C8B-B14F-4D97-AF65-F5344CB8AC3E}">
        <p14:creationId xmlns:p14="http://schemas.microsoft.com/office/powerpoint/2010/main" val="89616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0">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0">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b="1" dirty="0">
                <a:solidFill>
                  <a:srgbClr val="4B2A85"/>
                </a:solidFill>
              </a:rPr>
              <a:t>Hack CPU Logic</a:t>
            </a:r>
          </a:p>
          <a:p>
            <a:pPr marL="640080" lvl="1" indent="-283464" algn="l" rtl="0">
              <a:lnSpc>
                <a:spcPct val="110000"/>
              </a:lnSpc>
              <a:spcBef>
                <a:spcPts val="24"/>
              </a:spcBef>
              <a:spcAft>
                <a:spcPts val="0"/>
              </a:spcAft>
              <a:buSzPts val="2420"/>
              <a:buChar char="▪"/>
            </a:pPr>
            <a:r>
              <a:rPr lang="en-US" b="1" dirty="0">
                <a:solidFill>
                  <a:srgbClr val="4B2A85"/>
                </a:solidFill>
              </a:rPr>
              <a:t>Implementation and Operations</a:t>
            </a:r>
          </a:p>
          <a:p>
            <a:pPr marL="640080" lvl="1" indent="-283464" algn="l" rtl="0">
              <a:lnSpc>
                <a:spcPct val="110000"/>
              </a:lnSpc>
              <a:spcBef>
                <a:spcPts val="24"/>
              </a:spcBef>
              <a:spcAft>
                <a:spcPts val="0"/>
              </a:spcAft>
              <a:buSzPts val="2420"/>
              <a:buChar char="▪"/>
            </a:pPr>
            <a:endParaRPr dirty="0">
              <a:solidFill>
                <a:schemeClr val="tx1"/>
              </a:solidFill>
            </a:endParaRPr>
          </a:p>
          <a:p>
            <a:pPr marL="347472" lvl="0" indent="-347472"/>
            <a:r>
              <a:rPr lang="en-US" dirty="0">
                <a:solidFill>
                  <a:schemeClr val="tx1"/>
                </a:solidFill>
              </a:rPr>
              <a:t>Test-taking Strategies</a:t>
            </a:r>
          </a:p>
          <a:p>
            <a:pPr marL="640080" lvl="1" indent="-283464"/>
            <a:r>
              <a:rPr lang="en-US" dirty="0">
                <a:solidFill>
                  <a:schemeClr val="tx1"/>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Midterm Practice Exam</a:t>
            </a:r>
          </a:p>
          <a:p>
            <a:pPr marL="640080" lvl="1" indent="-283464"/>
            <a:r>
              <a:rPr lang="en-US" dirty="0">
                <a:solidFill>
                  <a:schemeClr val="tx1"/>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Practice Exam Solutions and Rubric</a:t>
            </a:r>
          </a:p>
          <a:p>
            <a:pPr marL="640080" lvl="1" indent="-283464" algn="l" rtl="0">
              <a:lnSpc>
                <a:spcPct val="110000"/>
              </a:lnSpc>
              <a:spcBef>
                <a:spcPts val="24"/>
              </a:spcBef>
              <a:spcAft>
                <a:spcPts val="0"/>
              </a:spcAft>
              <a:buSzPts val="2420"/>
              <a:buChar char="▪"/>
            </a:pPr>
            <a:r>
              <a:rPr lang="en-US" dirty="0">
                <a:solidFill>
                  <a:schemeClr val="tx1"/>
                </a:solidFill>
              </a:rPr>
              <a:t>Walkthrough of Solutions and Exploring Sample Rubrics</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a:t>
            </a:fld>
            <a:endParaRPr/>
          </a:p>
        </p:txBody>
      </p:sp>
    </p:spTree>
    <p:extLst>
      <p:ext uri="{BB962C8B-B14F-4D97-AF65-F5344CB8AC3E}">
        <p14:creationId xmlns:p14="http://schemas.microsoft.com/office/powerpoint/2010/main" val="2265759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Hack CPU Logic</a:t>
            </a:r>
          </a:p>
          <a:p>
            <a:pPr marL="640080" lvl="1" indent="-283464" algn="l" rtl="0">
              <a:lnSpc>
                <a:spcPct val="110000"/>
              </a:lnSpc>
              <a:spcBef>
                <a:spcPts val="24"/>
              </a:spcBef>
              <a:spcAft>
                <a:spcPts val="0"/>
              </a:spcAft>
              <a:buSzPts val="2420"/>
              <a:buChar char="▪"/>
            </a:pPr>
            <a:r>
              <a:rPr lang="en-US" dirty="0">
                <a:solidFill>
                  <a:schemeClr val="tx1"/>
                </a:solidFill>
              </a:rPr>
              <a:t>Implementation and Operations</a:t>
            </a:r>
          </a:p>
          <a:p>
            <a:pPr marL="640080" lvl="1" indent="-283464" algn="l" rtl="0">
              <a:lnSpc>
                <a:spcPct val="110000"/>
              </a:lnSpc>
              <a:spcBef>
                <a:spcPts val="24"/>
              </a:spcBef>
              <a:spcAft>
                <a:spcPts val="0"/>
              </a:spcAft>
              <a:buSzPts val="2420"/>
              <a:buChar char="▪"/>
            </a:pPr>
            <a:endParaRPr dirty="0">
              <a:solidFill>
                <a:schemeClr val="tx1"/>
              </a:solidFill>
            </a:endParaRPr>
          </a:p>
          <a:p>
            <a:pPr marL="347472" lvl="0" indent="-347472"/>
            <a:r>
              <a:rPr lang="en-US" dirty="0">
                <a:solidFill>
                  <a:schemeClr val="tx1"/>
                </a:solidFill>
              </a:rPr>
              <a:t>Test-taking Strategies</a:t>
            </a:r>
          </a:p>
          <a:p>
            <a:pPr marL="640080" lvl="1" indent="-283464"/>
            <a:r>
              <a:rPr lang="en-US" dirty="0">
                <a:solidFill>
                  <a:schemeClr val="tx1"/>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Midterm Practice Exam</a:t>
            </a:r>
          </a:p>
          <a:p>
            <a:pPr marL="640080" lvl="1" indent="-283464"/>
            <a:r>
              <a:rPr lang="en-US" b="1" dirty="0">
                <a:solidFill>
                  <a:srgbClr val="4B2A85"/>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Practice Exam Solutions and Rubric</a:t>
            </a:r>
          </a:p>
          <a:p>
            <a:pPr marL="640080" lvl="1" indent="-283464" algn="l" rtl="0">
              <a:lnSpc>
                <a:spcPct val="110000"/>
              </a:lnSpc>
              <a:spcBef>
                <a:spcPts val="24"/>
              </a:spcBef>
              <a:spcAft>
                <a:spcPts val="0"/>
              </a:spcAft>
              <a:buSzPts val="2420"/>
              <a:buChar char="▪"/>
            </a:pPr>
            <a:r>
              <a:rPr lang="en-US" dirty="0">
                <a:solidFill>
                  <a:schemeClr val="tx1"/>
                </a:solidFill>
              </a:rPr>
              <a:t>Walkthrough of Solutions and Exploring Sample Rubrics</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30</a:t>
            </a:fld>
            <a:endParaRPr/>
          </a:p>
        </p:txBody>
      </p:sp>
    </p:spTree>
    <p:extLst>
      <p:ext uri="{BB962C8B-B14F-4D97-AF65-F5344CB8AC3E}">
        <p14:creationId xmlns:p14="http://schemas.microsoft.com/office/powerpoint/2010/main" val="3737500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Midterm Practice Exam</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The exam is closed-note, closed-book</a:t>
            </a:r>
            <a:endParaRPr dirty="0"/>
          </a:p>
          <a:p>
            <a:pPr marL="640080" lvl="1" indent="-283464" algn="l" rtl="0">
              <a:lnSpc>
                <a:spcPct val="110000"/>
              </a:lnSpc>
              <a:spcBef>
                <a:spcPts val="24"/>
              </a:spcBef>
              <a:spcAft>
                <a:spcPts val="0"/>
              </a:spcAft>
              <a:buSzPts val="2420"/>
              <a:buChar char="▪"/>
            </a:pPr>
            <a:r>
              <a:rPr lang="en-US" dirty="0"/>
              <a:t>You may only use the midterm reference sheet</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Questions are not necessarily in order of difficulty  </a:t>
            </a:r>
            <a:endParaRPr dirty="0"/>
          </a:p>
          <a:p>
            <a:pPr marL="640080" lvl="1" indent="-129794" algn="l" rtl="0">
              <a:lnSpc>
                <a:spcPct val="110000"/>
              </a:lnSpc>
              <a:spcBef>
                <a:spcPts val="24"/>
              </a:spcBef>
              <a:spcAft>
                <a:spcPts val="0"/>
              </a:spcAft>
              <a:buSzPts val="2420"/>
              <a:buNone/>
            </a:pPr>
            <a:endParaRPr sz="2600" dirty="0"/>
          </a:p>
          <a:p>
            <a:pPr marL="347472" lvl="0" indent="-347472" algn="l" rtl="0">
              <a:lnSpc>
                <a:spcPct val="110000"/>
              </a:lnSpc>
              <a:spcBef>
                <a:spcPts val="440"/>
              </a:spcBef>
              <a:spcAft>
                <a:spcPts val="0"/>
              </a:spcAft>
              <a:buSzPts val="2080"/>
              <a:buFont typeface="Noto Sans Symbols"/>
              <a:buChar char="❖"/>
            </a:pPr>
            <a:r>
              <a:rPr lang="en-US" dirty="0"/>
              <a:t>You will have 25 minutes to complete the mock exam</a:t>
            </a:r>
            <a:endParaRPr dirty="0"/>
          </a:p>
          <a:p>
            <a:pPr marL="640080" lvl="1" indent="-283464" algn="l" rtl="0">
              <a:lnSpc>
                <a:spcPct val="110000"/>
              </a:lnSpc>
              <a:spcBef>
                <a:spcPts val="24"/>
              </a:spcBef>
              <a:spcAft>
                <a:spcPts val="0"/>
              </a:spcAft>
              <a:buSzPts val="2420"/>
              <a:buChar char="▪"/>
            </a:pPr>
            <a:r>
              <a:rPr lang="en-US" dirty="0"/>
              <a:t>We will give you a 5-minute warning</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Remember to relax and take deep breaths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Mock Exam Debrief &amp; Reflection</a:t>
            </a:r>
            <a:endParaRPr/>
          </a:p>
        </p:txBody>
      </p:sp>
      <p:sp>
        <p:nvSpPr>
          <p:cNvPr id="73" name="Google Shape;73;p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did you learn about yourself through this process? About your test-taking practices?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What are </a:t>
            </a:r>
            <a:r>
              <a:rPr lang="en-US"/>
              <a:t>two test-taking </a:t>
            </a:r>
            <a:r>
              <a:rPr lang="en-US" dirty="0"/>
              <a:t>strategies that you would like to engage with in your next exam? Why?</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What is one thing that can help you relax and calm down before or during your exam?</a:t>
            </a:r>
            <a:endParaRPr dirty="0"/>
          </a:p>
        </p:txBody>
      </p:sp>
      <p:sp>
        <p:nvSpPr>
          <p:cNvPr id="74" name="Google Shape;74;p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Hack CPU Logic</a:t>
            </a:r>
          </a:p>
          <a:p>
            <a:pPr marL="640080" lvl="1" indent="-283464" algn="l" rtl="0">
              <a:lnSpc>
                <a:spcPct val="110000"/>
              </a:lnSpc>
              <a:spcBef>
                <a:spcPts val="24"/>
              </a:spcBef>
              <a:spcAft>
                <a:spcPts val="0"/>
              </a:spcAft>
              <a:buSzPts val="2420"/>
              <a:buChar char="▪"/>
            </a:pPr>
            <a:r>
              <a:rPr lang="en-US" dirty="0">
                <a:solidFill>
                  <a:schemeClr val="tx1"/>
                </a:solidFill>
              </a:rPr>
              <a:t>Implementation and Operations</a:t>
            </a:r>
          </a:p>
          <a:p>
            <a:pPr marL="640080" lvl="1" indent="-283464" algn="l" rtl="0">
              <a:lnSpc>
                <a:spcPct val="110000"/>
              </a:lnSpc>
              <a:spcBef>
                <a:spcPts val="24"/>
              </a:spcBef>
              <a:spcAft>
                <a:spcPts val="0"/>
              </a:spcAft>
              <a:buSzPts val="2420"/>
              <a:buChar char="▪"/>
            </a:pPr>
            <a:endParaRPr dirty="0">
              <a:solidFill>
                <a:schemeClr val="tx1"/>
              </a:solidFill>
            </a:endParaRPr>
          </a:p>
          <a:p>
            <a:pPr marL="347472" lvl="0" indent="-347472"/>
            <a:r>
              <a:rPr lang="en-US" dirty="0">
                <a:solidFill>
                  <a:schemeClr val="tx1"/>
                </a:solidFill>
              </a:rPr>
              <a:t>Test-taking Strategies</a:t>
            </a:r>
          </a:p>
          <a:p>
            <a:pPr marL="640080" lvl="1" indent="-283464"/>
            <a:r>
              <a:rPr lang="en-US" dirty="0">
                <a:solidFill>
                  <a:schemeClr val="tx1"/>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Midterm Practice Exam</a:t>
            </a:r>
          </a:p>
          <a:p>
            <a:pPr marL="640080" lvl="1" indent="-283464"/>
            <a:r>
              <a:rPr lang="en-US" dirty="0">
                <a:solidFill>
                  <a:schemeClr val="tx1"/>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Practice Exam Solutions and Rubric</a:t>
            </a:r>
          </a:p>
          <a:p>
            <a:pPr marL="640080" lvl="1" indent="-283464" algn="l" rtl="0">
              <a:lnSpc>
                <a:spcPct val="110000"/>
              </a:lnSpc>
              <a:spcBef>
                <a:spcPts val="24"/>
              </a:spcBef>
              <a:spcAft>
                <a:spcPts val="0"/>
              </a:spcAft>
              <a:buSzPts val="2420"/>
              <a:buChar char="▪"/>
            </a:pPr>
            <a:r>
              <a:rPr lang="en-US" b="1" dirty="0">
                <a:solidFill>
                  <a:srgbClr val="4B2A85"/>
                </a:solidFill>
              </a:rPr>
              <a:t>Walkthrough of Solutions and Exploring Sample Rubrics</a:t>
            </a: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33</a:t>
            </a:fld>
            <a:endParaRPr/>
          </a:p>
        </p:txBody>
      </p:sp>
    </p:spTree>
    <p:extLst>
      <p:ext uri="{BB962C8B-B14F-4D97-AF65-F5344CB8AC3E}">
        <p14:creationId xmlns:p14="http://schemas.microsoft.com/office/powerpoint/2010/main" val="404200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Question 1: Circuit Design</a:t>
            </a:r>
            <a:endParaRPr dirty="0"/>
          </a:p>
        </p:txBody>
      </p:sp>
      <p:sp>
        <p:nvSpPr>
          <p:cNvPr id="81" name="Google Shape;81;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34</a:t>
            </a:fld>
            <a:endParaRPr/>
          </a:p>
        </p:txBody>
      </p:sp>
      <p:sp>
        <p:nvSpPr>
          <p:cNvPr id="82" name="Google Shape;82;p34"/>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a: Truth Table</a:t>
            </a:r>
            <a:endParaRPr sz="1800" b="1" i="0" u="none" strike="noStrike" cap="none" dirty="0">
              <a:solidFill>
                <a:srgbClr val="000000"/>
              </a:solidFill>
              <a:latin typeface="Calibri"/>
              <a:ea typeface="Calibri"/>
              <a:cs typeface="Calibri"/>
              <a:sym typeface="Calibri"/>
            </a:endParaRPr>
          </a:p>
        </p:txBody>
      </p:sp>
      <p:sp>
        <p:nvSpPr>
          <p:cNvPr id="84" name="Google Shape;84;p34"/>
          <p:cNvSpPr txBox="1"/>
          <p:nvPr/>
        </p:nvSpPr>
        <p:spPr>
          <a:xfrm>
            <a:off x="4726625" y="2725125"/>
            <a:ext cx="3000000" cy="450093"/>
          </a:xfrm>
          <a:prstGeom prst="rect">
            <a:avLst/>
          </a:prstGeom>
          <a:noFill/>
          <a:ln>
            <a:noFill/>
          </a:ln>
        </p:spPr>
        <p:txBody>
          <a:bodyPr spcFirstLastPara="1" wrap="square" lIns="91425" tIns="91425" rIns="91425" bIns="91425" anchor="t" anchorCtr="0">
            <a:spAutoFit/>
          </a:bodyPr>
          <a:lstStyle/>
          <a:p>
            <a:pPr lvl="0">
              <a:lnSpc>
                <a:spcPct val="115000"/>
              </a:lnSpc>
              <a:buSzPts val="1500"/>
            </a:pP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11</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0" i="0" u="none" strike="noStrike" cap="none"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10</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01</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00</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11</a:t>
            </a:r>
            <a:endParaRPr sz="1800" b="1" i="0" u="none" strike="noStrike" cap="none" dirty="0">
              <a:solidFill>
                <a:srgbClr val="000000"/>
              </a:solidFill>
              <a:latin typeface="Courier New" panose="02070309020205020404" pitchFamily="49" charset="0"/>
              <a:cs typeface="Courier New" panose="02070309020205020404" pitchFamily="49" charset="0"/>
              <a:sym typeface="Arial"/>
            </a:endParaRPr>
          </a:p>
        </p:txBody>
      </p:sp>
      <p:graphicFrame>
        <p:nvGraphicFramePr>
          <p:cNvPr id="11"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B55BC9FE-E3E3-8C0F-25F3-DC8F28670ECC}"/>
              </a:ext>
            </a:extLst>
          </p:cNvPr>
          <p:cNvGraphicFramePr/>
          <p:nvPr>
            <p:extLst>
              <p:ext uri="{D42A27DB-BD31-4B8C-83A1-F6EECF244321}">
                <p14:modId xmlns:p14="http://schemas.microsoft.com/office/powerpoint/2010/main" val="4023391017"/>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cxnSp>
        <p:nvCxnSpPr>
          <p:cNvPr id="12" name="Straight Connector 11">
            <a:extLst>
              <a:ext uri="{FF2B5EF4-FFF2-40B4-BE49-F238E27FC236}">
                <a16:creationId xmlns:a16="http://schemas.microsoft.com/office/drawing/2014/main" id="{2B5A61EF-76E7-9029-5ACF-1EB34BA1DB86}"/>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91" name="Google Shape;91;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35</a:t>
            </a:fld>
            <a:endParaRPr/>
          </a:p>
        </p:txBody>
      </p:sp>
      <p:sp>
        <p:nvSpPr>
          <p:cNvPr id="92" name="Google Shape;92;p35"/>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94" name="Google Shape;94;p35"/>
          <p:cNvSpPr txBox="1"/>
          <p:nvPr/>
        </p:nvSpPr>
        <p:spPr>
          <a:xfrm>
            <a:off x="4726625" y="2725125"/>
            <a:ext cx="3000000" cy="450093"/>
          </a:xfrm>
          <a:prstGeom prst="rect">
            <a:avLst/>
          </a:prstGeom>
          <a:noFill/>
          <a:ln>
            <a:noFill/>
          </a:ln>
        </p:spPr>
        <p:txBody>
          <a:bodyPr spcFirstLastPara="1" wrap="square" lIns="91425" tIns="91425" rIns="91425" bIns="91425" anchor="t" anchorCtr="0">
            <a:spAutoFit/>
          </a:bodyPr>
          <a:lstStyle/>
          <a:p>
            <a:pPr lvl="0">
              <a:lnSpc>
                <a:spcPct val="115000"/>
              </a:lnSpc>
              <a:buSzPts val="1500"/>
            </a:pPr>
            <a:r>
              <a:rPr lang="en-US" sz="1500" b="1" i="0" u="none" strike="noStrike" cap="none" dirty="0">
                <a:solidFill>
                  <a:schemeClr val="dk1"/>
                </a:solidFill>
                <a:highlight>
                  <a:srgbClr val="FF9900"/>
                </a:highlight>
                <a:latin typeface="Courier New" panose="02070309020205020404" pitchFamily="49" charset="0"/>
                <a:cs typeface="Courier New" panose="02070309020205020404" pitchFamily="49" charset="0"/>
                <a:sym typeface="Arial"/>
              </a:rPr>
              <a:t>11</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FFFF00"/>
                </a:highlight>
                <a:latin typeface="Courier New" panose="02070309020205020404" pitchFamily="49" charset="0"/>
                <a:cs typeface="Courier New" panose="02070309020205020404" pitchFamily="49" charset="0"/>
                <a:sym typeface="Arial"/>
              </a:rPr>
              <a:t>10</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00FF00"/>
                </a:highlight>
                <a:latin typeface="Courier New" panose="02070309020205020404" pitchFamily="49" charset="0"/>
                <a:cs typeface="Courier New" panose="02070309020205020404" pitchFamily="49" charset="0"/>
                <a:sym typeface="Arial"/>
              </a:rPr>
              <a:t>01</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00FFFF"/>
                </a:highlight>
                <a:latin typeface="Courier New" panose="02070309020205020404" pitchFamily="49" charset="0"/>
                <a:cs typeface="Courier New" panose="02070309020205020404" pitchFamily="49" charset="0"/>
                <a:sym typeface="Arial"/>
              </a:rPr>
              <a:t>00</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 </a:t>
            </a:r>
            <a:r>
              <a:rPr lang="en-US" sz="1500" b="1" i="0" u="none" strike="noStrike" cap="none" dirty="0">
                <a:solidFill>
                  <a:schemeClr val="dk1"/>
                </a:solidFill>
                <a:highlight>
                  <a:srgbClr val="FF9900"/>
                </a:highlight>
                <a:latin typeface="Courier New" panose="02070309020205020404" pitchFamily="49" charset="0"/>
                <a:cs typeface="Courier New" panose="02070309020205020404" pitchFamily="49" charset="0"/>
                <a:sym typeface="Arial"/>
              </a:rPr>
              <a:t>11</a:t>
            </a:r>
            <a:endParaRPr sz="1800" b="1" i="0" u="none" strike="noStrike" cap="none" dirty="0">
              <a:solidFill>
                <a:srgbClr val="000000"/>
              </a:solidFill>
              <a:highlight>
                <a:srgbClr val="FF9900"/>
              </a:highlight>
              <a:latin typeface="Courier New" panose="02070309020205020404" pitchFamily="49" charset="0"/>
              <a:cs typeface="Courier New" panose="02070309020205020404" pitchFamily="49" charset="0"/>
              <a:sym typeface="Arial"/>
            </a:endParaRPr>
          </a:p>
        </p:txBody>
      </p:sp>
      <p:graphicFrame>
        <p:nvGraphicFramePr>
          <p:cNvPr id="9"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5E26EA9B-8F82-0DDC-39B7-C5598CD45522}"/>
              </a:ext>
            </a:extLst>
          </p:cNvPr>
          <p:cNvGraphicFramePr/>
          <p:nvPr>
            <p:extLst>
              <p:ext uri="{D42A27DB-BD31-4B8C-83A1-F6EECF244321}">
                <p14:modId xmlns:p14="http://schemas.microsoft.com/office/powerpoint/2010/main" val="2460677012"/>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cxnSp>
        <p:nvCxnSpPr>
          <p:cNvPr id="10" name="Straight Connector 9">
            <a:extLst>
              <a:ext uri="{FF2B5EF4-FFF2-40B4-BE49-F238E27FC236}">
                <a16:creationId xmlns:a16="http://schemas.microsoft.com/office/drawing/2014/main" id="{35B5752E-2DE2-BF85-5190-2ED49FACF511}"/>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3531309765"/>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36</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5" y="4185300"/>
            <a:ext cx="3300300"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1800" b="0" i="0" u="none" strike="noStrike" cap="none" dirty="0">
              <a:solidFill>
                <a:srgbClr val="000000"/>
              </a:solidFill>
              <a:latin typeface="Calibri"/>
              <a:ea typeface="Calibri"/>
              <a:cs typeface="Calibri"/>
              <a:sym typeface="Calibri"/>
            </a:endParaRP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1759498902"/>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37</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5" y="4185300"/>
            <a:ext cx="3300300"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6472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2036195808"/>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38</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4" y="4185300"/>
            <a:ext cx="6228925"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t>
            </a: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1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&amp;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[Factor out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endParaRPr lang="en-US" sz="1800" baseline="-25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9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1]</a:t>
            </a:r>
            <a:endParaRPr lang="en-US" sz="1800" dirty="0">
              <a:latin typeface="Cambria Math" panose="02040503050406030204" pitchFamily="18" charset="0"/>
              <a:ea typeface="Cambria Math" panose="02040503050406030204" pitchFamily="18" charset="0"/>
              <a:cs typeface="Calibri"/>
              <a:sym typeface="Calibri"/>
            </a:endParaRP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86699979-57EB-A9FF-DCEC-A328DF1DE689}"/>
              </a:ext>
            </a:extLst>
          </p:cNvPr>
          <p:cNvSpPr/>
          <p:nvPr/>
        </p:nvSpPr>
        <p:spPr>
          <a:xfrm>
            <a:off x="6438577" y="2653899"/>
            <a:ext cx="1911101" cy="369332"/>
          </a:xfrm>
          <a:prstGeom prst="rect">
            <a:avLst/>
          </a:prstGeom>
        </p:spPr>
        <p:txBody>
          <a:bodyPr wrap="none">
            <a:spAutoFit/>
          </a:bodyPr>
          <a:lstStyle/>
          <a:p>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 (A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t>
            </a:r>
            <a:endParaRPr lang="en-US" sz="1800" dirty="0">
              <a:highlight>
                <a:srgbClr val="FF00FF"/>
              </a:highlight>
              <a:latin typeface="Cambria Math" panose="02040503050406030204" pitchFamily="18" charset="0"/>
              <a:ea typeface="Cambria Math" panose="02040503050406030204" pitchFamily="18" charset="0"/>
            </a:endParaRPr>
          </a:p>
        </p:txBody>
      </p:sp>
      <p:sp>
        <p:nvSpPr>
          <p:cNvPr id="14" name="Rectangle 13">
            <a:extLst>
              <a:ext uri="{FF2B5EF4-FFF2-40B4-BE49-F238E27FC236}">
                <a16:creationId xmlns:a16="http://schemas.microsoft.com/office/drawing/2014/main" id="{A144FC11-A08F-9E53-6D9D-7B3FD0B06220}"/>
              </a:ext>
            </a:extLst>
          </p:cNvPr>
          <p:cNvSpPr/>
          <p:nvPr/>
        </p:nvSpPr>
        <p:spPr>
          <a:xfrm>
            <a:off x="6431021" y="3564220"/>
            <a:ext cx="2076209" cy="369332"/>
          </a:xfrm>
          <a:prstGeom prst="rect">
            <a:avLst/>
          </a:prstGeom>
        </p:spPr>
        <p:txBody>
          <a:bodyPr wrap="none">
            <a:spAutoFit/>
          </a:bodyPr>
          <a:lstStyle/>
          <a:p>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 (~A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t>
            </a:r>
            <a:endParaRPr lang="en-US" sz="1800" dirty="0">
              <a:highlight>
                <a:srgbClr val="00FFFF"/>
              </a:highlight>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757447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39</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4" y="4185300"/>
            <a:ext cx="6228925"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t>
            </a: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1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&amp;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[Factor out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endParaRPr lang="en-US" sz="1800" baseline="-25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9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1]</a:t>
            </a:r>
            <a:endParaRPr lang="en-US" sz="1800" dirty="0">
              <a:latin typeface="Cambria Math" panose="02040503050406030204" pitchFamily="18" charset="0"/>
              <a:ea typeface="Cambria Math" panose="02040503050406030204" pitchFamily="18" charset="0"/>
              <a:cs typeface="Calibri"/>
              <a:sym typeface="Calibri"/>
            </a:endParaRP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
        <p:nvSpPr>
          <p:cNvPr id="21" name="Google Shape;156;p38">
            <a:extLst>
              <a:ext uri="{FF2B5EF4-FFF2-40B4-BE49-F238E27FC236}">
                <a16:creationId xmlns:a16="http://schemas.microsoft.com/office/drawing/2014/main" id="{5D6706C5-60A7-CBB0-00EA-4023F21CD40A}"/>
              </a:ext>
            </a:extLst>
          </p:cNvPr>
          <p:cNvSpPr txBox="1"/>
          <p:nvPr/>
        </p:nvSpPr>
        <p:spPr>
          <a:xfrm>
            <a:off x="4746513" y="1180325"/>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chemeClr val="dk1"/>
                </a:solidFill>
                <a:latin typeface="Calibri"/>
                <a:ea typeface="Calibri"/>
                <a:cs typeface="Calibri"/>
                <a:sym typeface="Calibri"/>
              </a:rPr>
              <a:t>Part c: Drawing the Circuit</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33461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a:t>
            </a:r>
            <a:endParaRPr/>
          </a:p>
        </p:txBody>
      </p:sp>
      <p:sp>
        <p:nvSpPr>
          <p:cNvPr id="372" name="Google Shape;372;p3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a:t>
            </a:fld>
            <a:endParaRPr/>
          </a:p>
        </p:txBody>
      </p:sp>
      <p:sp>
        <p:nvSpPr>
          <p:cNvPr id="373" name="Google Shape;373;p32"/>
          <p:cNvSpPr/>
          <p:nvPr/>
        </p:nvSpPr>
        <p:spPr>
          <a:xfrm>
            <a:off x="650825" y="1415200"/>
            <a:ext cx="7751700" cy="43164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374" name="Google Shape;374;p32"/>
          <p:cNvSpPr/>
          <p:nvPr/>
        </p:nvSpPr>
        <p:spPr>
          <a:xfrm>
            <a:off x="865300" y="2078725"/>
            <a:ext cx="19563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ROM</a:t>
            </a:r>
            <a:endParaRPr sz="2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(Instructions)</a:t>
            </a:r>
            <a:endParaRPr sz="2000" b="1" i="0" u="none" strike="noStrike" cap="none">
              <a:solidFill>
                <a:srgbClr val="000000"/>
              </a:solidFill>
              <a:latin typeface="Calibri"/>
              <a:ea typeface="Calibri"/>
              <a:cs typeface="Calibri"/>
              <a:sym typeface="Calibri"/>
            </a:endParaRPr>
          </a:p>
        </p:txBody>
      </p:sp>
      <p:sp>
        <p:nvSpPr>
          <p:cNvPr id="375" name="Google Shape;375;p32"/>
          <p:cNvSpPr/>
          <p:nvPr/>
        </p:nvSpPr>
        <p:spPr>
          <a:xfrm>
            <a:off x="315750" y="6037978"/>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INPUT</a:t>
            </a:r>
            <a:endParaRPr sz="1400" b="1" i="0" u="none" strike="noStrike" cap="none">
              <a:solidFill>
                <a:srgbClr val="000000"/>
              </a:solidFill>
              <a:latin typeface="Calibri"/>
              <a:ea typeface="Calibri"/>
              <a:cs typeface="Calibri"/>
              <a:sym typeface="Calibri"/>
            </a:endParaRPr>
          </a:p>
        </p:txBody>
      </p:sp>
      <p:sp>
        <p:nvSpPr>
          <p:cNvPr id="376" name="Google Shape;376;p32"/>
          <p:cNvSpPr/>
          <p:nvPr/>
        </p:nvSpPr>
        <p:spPr>
          <a:xfrm>
            <a:off x="3643786" y="2078725"/>
            <a:ext cx="18702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377" name="Google Shape;377;p32"/>
          <p:cNvSpPr/>
          <p:nvPr/>
        </p:nvSpPr>
        <p:spPr>
          <a:xfrm>
            <a:off x="3820736" y="4685875"/>
            <a:ext cx="15615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REGISTERS</a:t>
            </a:r>
            <a:endParaRPr sz="1400" b="1" i="0" u="none" strike="noStrike" cap="none">
              <a:solidFill>
                <a:srgbClr val="000000"/>
              </a:solidFill>
              <a:latin typeface="Calibri"/>
              <a:ea typeface="Calibri"/>
              <a:cs typeface="Calibri"/>
              <a:sym typeface="Calibri"/>
            </a:endParaRPr>
          </a:p>
        </p:txBody>
      </p:sp>
      <p:sp>
        <p:nvSpPr>
          <p:cNvPr id="378" name="Google Shape;378;p32"/>
          <p:cNvSpPr/>
          <p:nvPr/>
        </p:nvSpPr>
        <p:spPr>
          <a:xfrm>
            <a:off x="3820736" y="5104050"/>
            <a:ext cx="1561500" cy="365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CONTROL</a:t>
            </a:r>
            <a:endParaRPr sz="1400" b="1" i="0" u="none" strike="noStrike" cap="none">
              <a:solidFill>
                <a:srgbClr val="000000"/>
              </a:solidFill>
              <a:latin typeface="Calibri"/>
              <a:ea typeface="Calibri"/>
              <a:cs typeface="Calibri"/>
              <a:sym typeface="Calibri"/>
            </a:endParaRPr>
          </a:p>
        </p:txBody>
      </p:sp>
      <p:sp>
        <p:nvSpPr>
          <p:cNvPr id="379" name="Google Shape;379;p32"/>
          <p:cNvSpPr/>
          <p:nvPr/>
        </p:nvSpPr>
        <p:spPr>
          <a:xfrm>
            <a:off x="7566650" y="6037978"/>
            <a:ext cx="1044300" cy="6471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alibri"/>
                <a:ea typeface="Calibri"/>
                <a:cs typeface="Calibri"/>
                <a:sym typeface="Calibri"/>
              </a:rPr>
              <a:t>OUTPUT</a:t>
            </a:r>
            <a:endParaRPr sz="1400" b="1" i="0" u="none" strike="noStrike" cap="none">
              <a:solidFill>
                <a:srgbClr val="000000"/>
              </a:solidFill>
              <a:latin typeface="Calibri"/>
              <a:ea typeface="Calibri"/>
              <a:cs typeface="Calibri"/>
              <a:sym typeface="Calibri"/>
            </a:endParaRPr>
          </a:p>
        </p:txBody>
      </p:sp>
      <p:sp>
        <p:nvSpPr>
          <p:cNvPr id="380" name="Google Shape;380;p32"/>
          <p:cNvSpPr/>
          <p:nvPr/>
        </p:nvSpPr>
        <p:spPr>
          <a:xfrm rot="5400000">
            <a:off x="7819700" y="5595625"/>
            <a:ext cx="5382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1" name="Google Shape;381;p32"/>
          <p:cNvSpPr/>
          <p:nvPr/>
        </p:nvSpPr>
        <p:spPr>
          <a:xfrm rot="-5400000">
            <a:off x="551400" y="5595625"/>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2" name="Google Shape;382;p32"/>
          <p:cNvSpPr/>
          <p:nvPr/>
        </p:nvSpPr>
        <p:spPr>
          <a:xfrm>
            <a:off x="2714925" y="3189600"/>
            <a:ext cx="999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83" name="Google Shape;383;p32"/>
          <p:cNvPicPr preferRelativeResize="0"/>
          <p:nvPr/>
        </p:nvPicPr>
        <p:blipFill rotWithShape="1">
          <a:blip r:embed="rId3">
            <a:alphaModFix/>
          </a:blip>
          <a:srcRect/>
          <a:stretch/>
        </p:blipFill>
        <p:spPr>
          <a:xfrm>
            <a:off x="3777058" y="2663228"/>
            <a:ext cx="1648825" cy="1820347"/>
          </a:xfrm>
          <a:prstGeom prst="rect">
            <a:avLst/>
          </a:prstGeom>
          <a:noFill/>
          <a:ln>
            <a:noFill/>
          </a:ln>
        </p:spPr>
      </p:pic>
      <p:sp>
        <p:nvSpPr>
          <p:cNvPr id="384" name="Google Shape;384;p32"/>
          <p:cNvSpPr/>
          <p:nvPr/>
        </p:nvSpPr>
        <p:spPr>
          <a:xfrm>
            <a:off x="930875" y="3261850"/>
            <a:ext cx="3903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a:t>
            </a:r>
            <a:endParaRPr sz="1400" b="1" i="0" u="none" strike="noStrike" cap="none">
              <a:solidFill>
                <a:srgbClr val="000000"/>
              </a:solidFill>
              <a:latin typeface="Courier New"/>
              <a:ea typeface="Courier New"/>
              <a:cs typeface="Courier New"/>
              <a:sym typeface="Courier New"/>
            </a:endParaRPr>
          </a:p>
        </p:txBody>
      </p:sp>
      <p:sp>
        <p:nvSpPr>
          <p:cNvPr id="385" name="Google Shape;385;p32"/>
          <p:cNvSpPr/>
          <p:nvPr/>
        </p:nvSpPr>
        <p:spPr>
          <a:xfrm>
            <a:off x="6166050" y="2055175"/>
            <a:ext cx="1956300" cy="3487200"/>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RAM</a:t>
            </a:r>
            <a:endParaRPr sz="20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(Data)</a:t>
            </a:r>
            <a:endParaRPr sz="2000" b="1" i="0" u="none" strike="noStrike" cap="none">
              <a:solidFill>
                <a:srgbClr val="000000"/>
              </a:solidFill>
              <a:latin typeface="Calibri"/>
              <a:ea typeface="Calibri"/>
              <a:cs typeface="Calibri"/>
              <a:sym typeface="Calibri"/>
            </a:endParaRPr>
          </a:p>
        </p:txBody>
      </p:sp>
      <p:sp>
        <p:nvSpPr>
          <p:cNvPr id="386" name="Google Shape;386;p32"/>
          <p:cNvSpPr/>
          <p:nvPr/>
        </p:nvSpPr>
        <p:spPr>
          <a:xfrm>
            <a:off x="6544375" y="3238300"/>
            <a:ext cx="1472724" cy="1326000"/>
          </a:xfrm>
          <a:prstGeom prst="rect">
            <a:avLst/>
          </a:prstGeom>
          <a:solidFill>
            <a:srgbClr val="D9EAD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100110010111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100011001111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000000000010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chemeClr val="dk1"/>
              </a:buClr>
              <a:buSzPts val="1400"/>
              <a:buFont typeface="Arial"/>
              <a:buNone/>
            </a:pPr>
            <a:r>
              <a:rPr lang="en-US" sz="1200" b="0" i="0" u="none" strike="noStrike" cap="none">
                <a:solidFill>
                  <a:schemeClr val="dk1"/>
                </a:solidFill>
                <a:latin typeface="Calibri"/>
                <a:ea typeface="Calibri"/>
                <a:cs typeface="Calibri"/>
                <a:sym typeface="Calibri"/>
              </a:rPr>
              <a:t>Data</a:t>
            </a:r>
            <a:endParaRPr sz="1200" b="0" i="0" u="none" strike="noStrike" cap="none">
              <a:solidFill>
                <a:schemeClr val="dk1"/>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3D85C6"/>
              </a:solidFill>
              <a:latin typeface="Calibri"/>
              <a:ea typeface="Calibri"/>
              <a:cs typeface="Calibri"/>
              <a:sym typeface="Calibri"/>
            </a:endParaRPr>
          </a:p>
        </p:txBody>
      </p:sp>
      <p:sp>
        <p:nvSpPr>
          <p:cNvPr id="387" name="Google Shape;387;p32"/>
          <p:cNvSpPr/>
          <p:nvPr/>
        </p:nvSpPr>
        <p:spPr>
          <a:xfrm>
            <a:off x="6231625" y="3238300"/>
            <a:ext cx="390300" cy="1326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a:t>
            </a:r>
            <a:endParaRPr sz="1400" b="1" i="0" u="none" strike="noStrike" cap="none">
              <a:solidFill>
                <a:srgbClr val="000000"/>
              </a:solidFill>
              <a:latin typeface="Courier New"/>
              <a:ea typeface="Courier New"/>
              <a:cs typeface="Courier New"/>
              <a:sym typeface="Courier New"/>
            </a:endParaRPr>
          </a:p>
        </p:txBody>
      </p:sp>
      <p:sp>
        <p:nvSpPr>
          <p:cNvPr id="388" name="Google Shape;388;p32"/>
          <p:cNvSpPr/>
          <p:nvPr/>
        </p:nvSpPr>
        <p:spPr>
          <a:xfrm>
            <a:off x="5295775" y="3189600"/>
            <a:ext cx="999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9" name="Google Shape;389;p32"/>
          <p:cNvSpPr/>
          <p:nvPr/>
        </p:nvSpPr>
        <p:spPr>
          <a:xfrm rot="10800000">
            <a:off x="5317600" y="4371325"/>
            <a:ext cx="999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0" name="Google Shape;390;p32"/>
          <p:cNvSpPr/>
          <p:nvPr/>
        </p:nvSpPr>
        <p:spPr>
          <a:xfrm rot="10800000">
            <a:off x="2736750" y="4371325"/>
            <a:ext cx="999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1" name="Google Shape;391;p32"/>
          <p:cNvSpPr txBox="1"/>
          <p:nvPr/>
        </p:nvSpPr>
        <p:spPr>
          <a:xfrm>
            <a:off x="2636943" y="4770001"/>
            <a:ext cx="1198612" cy="6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ourier New"/>
                <a:ea typeface="Courier New"/>
                <a:cs typeface="Courier New"/>
                <a:sym typeface="Courier New"/>
              </a:rPr>
              <a:t>addr of next instruction</a:t>
            </a:r>
            <a:endParaRPr sz="1200" b="1" i="0" u="none" strike="noStrike" cap="none">
              <a:solidFill>
                <a:srgbClr val="000000"/>
              </a:solidFill>
              <a:latin typeface="Courier New"/>
              <a:ea typeface="Courier New"/>
              <a:cs typeface="Courier New"/>
              <a:sym typeface="Courier New"/>
            </a:endParaRPr>
          </a:p>
        </p:txBody>
      </p:sp>
      <p:sp>
        <p:nvSpPr>
          <p:cNvPr id="392" name="Google Shape;392;p32"/>
          <p:cNvSpPr txBox="1"/>
          <p:nvPr/>
        </p:nvSpPr>
        <p:spPr>
          <a:xfrm>
            <a:off x="5392286" y="2782181"/>
            <a:ext cx="868900" cy="6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ourier New"/>
                <a:ea typeface="Courier New"/>
                <a:cs typeface="Courier New"/>
                <a:sym typeface="Courier New"/>
              </a:rPr>
              <a:t>data out</a:t>
            </a:r>
            <a:endParaRPr sz="1200" b="1" i="0" u="none" strike="noStrike" cap="none">
              <a:solidFill>
                <a:srgbClr val="000000"/>
              </a:solidFill>
              <a:latin typeface="Courier New"/>
              <a:ea typeface="Courier New"/>
              <a:cs typeface="Courier New"/>
              <a:sym typeface="Courier New"/>
            </a:endParaRPr>
          </a:p>
        </p:txBody>
      </p:sp>
      <p:sp>
        <p:nvSpPr>
          <p:cNvPr id="393" name="Google Shape;393;p32"/>
          <p:cNvSpPr txBox="1"/>
          <p:nvPr/>
        </p:nvSpPr>
        <p:spPr>
          <a:xfrm>
            <a:off x="5490593" y="4749261"/>
            <a:ext cx="698850" cy="6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ourier New"/>
                <a:ea typeface="Courier New"/>
                <a:cs typeface="Courier New"/>
                <a:sym typeface="Courier New"/>
              </a:rPr>
              <a:t>data in</a:t>
            </a:r>
            <a:endParaRPr sz="1200" b="1" i="0" u="none" strike="noStrike" cap="none">
              <a:solidFill>
                <a:srgbClr val="000000"/>
              </a:solidFill>
              <a:latin typeface="Courier New"/>
              <a:ea typeface="Courier New"/>
              <a:cs typeface="Courier New"/>
              <a:sym typeface="Courier New"/>
            </a:endParaRPr>
          </a:p>
        </p:txBody>
      </p:sp>
      <p:sp>
        <p:nvSpPr>
          <p:cNvPr id="394" name="Google Shape;394;p32"/>
          <p:cNvSpPr txBox="1"/>
          <p:nvPr/>
        </p:nvSpPr>
        <p:spPr>
          <a:xfrm>
            <a:off x="2875715" y="2900998"/>
            <a:ext cx="1366650" cy="652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dirty="0" err="1">
                <a:solidFill>
                  <a:srgbClr val="000000"/>
                </a:solidFill>
                <a:latin typeface="Courier New"/>
                <a:ea typeface="Courier New"/>
                <a:cs typeface="Courier New"/>
                <a:sym typeface="Courier New"/>
              </a:rPr>
              <a:t>instr</a:t>
            </a:r>
            <a:endParaRPr sz="1200" b="1" i="0" u="none" strike="noStrike" cap="none" dirty="0">
              <a:solidFill>
                <a:srgbClr val="000000"/>
              </a:solidFill>
              <a:latin typeface="Courier New"/>
              <a:ea typeface="Courier New"/>
              <a:cs typeface="Courier New"/>
              <a:sym typeface="Courier New"/>
            </a:endParaRPr>
          </a:p>
        </p:txBody>
      </p:sp>
      <p:sp>
        <p:nvSpPr>
          <p:cNvPr id="395" name="Google Shape;395;p32"/>
          <p:cNvSpPr/>
          <p:nvPr/>
        </p:nvSpPr>
        <p:spPr>
          <a:xfrm>
            <a:off x="1243625" y="3261850"/>
            <a:ext cx="1493124" cy="1326000"/>
          </a:xfrm>
          <a:prstGeom prst="rect">
            <a:avLst/>
          </a:prstGeom>
          <a:solidFill>
            <a:srgbClr val="CFE2F3"/>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010111001110</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101100010101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111000101111</a:t>
            </a:r>
            <a:endParaRPr sz="1400" b="1" i="0" u="none" strike="noStrike" cap="none">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a:t>
            </a:r>
            <a:endParaRPr sz="1400" b="1" i="0" u="none" strike="noStrike" cap="none">
              <a:solidFill>
                <a:srgbClr val="000000"/>
              </a:solidFill>
              <a:latin typeface="Courier New"/>
              <a:ea typeface="Courier New"/>
              <a:cs typeface="Courier New"/>
              <a:sym typeface="Courier New"/>
            </a:endParaRPr>
          </a:p>
          <a:p>
            <a:pPr marL="0" marR="0" lvl="0" indent="0" algn="r" rtl="0">
              <a:lnSpc>
                <a:spcPct val="100000"/>
              </a:lnSpc>
              <a:spcBef>
                <a:spcPts val="0"/>
              </a:spcBef>
              <a:spcAft>
                <a:spcPts val="0"/>
              </a:spcAft>
              <a:buClr>
                <a:srgbClr val="000000"/>
              </a:buClr>
              <a:buSzPts val="1400"/>
              <a:buFont typeface="Arial"/>
              <a:buNone/>
            </a:pPr>
            <a:endParaRPr sz="1200" b="0" i="0" u="none" strike="noStrike" cap="none">
              <a:solidFill>
                <a:srgbClr val="000000"/>
              </a:solidFill>
              <a:latin typeface="Consolas"/>
              <a:ea typeface="Consolas"/>
              <a:cs typeface="Consolas"/>
              <a:sym typeface="Consolas"/>
            </a:endParaRPr>
          </a:p>
          <a:p>
            <a:pPr marL="0" marR="0" lvl="0" indent="0" algn="r"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Instructions</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41"/>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 Sample Rubric</a:t>
            </a:r>
            <a:endParaRPr/>
          </a:p>
        </p:txBody>
      </p:sp>
      <p:sp>
        <p:nvSpPr>
          <p:cNvPr id="198" name="Google Shape;198;p41"/>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40</a:t>
            </a:fld>
            <a:endParaRPr/>
          </a:p>
        </p:txBody>
      </p:sp>
      <p:graphicFrame>
        <p:nvGraphicFramePr>
          <p:cNvPr id="199" name="Google Shape;199;p41" descr="Table shows a grading rubric for the circuit question. There are three columns. The first names the category for each row, the second column details the number of points for that category, and the third column details the criteria for how it was graded. The bottom row details the point total for the problem (15 points)." title="Grading Rubric for Question 1 Circuit Design"/>
          <p:cNvGraphicFramePr/>
          <p:nvPr>
            <p:extLst>
              <p:ext uri="{D42A27DB-BD31-4B8C-83A1-F6EECF244321}">
                <p14:modId xmlns:p14="http://schemas.microsoft.com/office/powerpoint/2010/main" val="3678541783"/>
              </p:ext>
            </p:extLst>
          </p:nvPr>
        </p:nvGraphicFramePr>
        <p:xfrm>
          <a:off x="369000" y="1417063"/>
          <a:ext cx="8406000" cy="4297545"/>
        </p:xfrm>
        <a:graphic>
          <a:graphicData uri="http://schemas.openxmlformats.org/drawingml/2006/table">
            <a:tbl>
              <a:tblPr>
                <a:noFill/>
                <a:tableStyleId>{CB1D3B9F-A857-4C33-8FFC-6B44538719A5}</a:tableStyleId>
              </a:tblPr>
              <a:tblGrid>
                <a:gridCol w="1925525">
                  <a:extLst>
                    <a:ext uri="{9D8B030D-6E8A-4147-A177-3AD203B41FA5}">
                      <a16:colId xmlns:a16="http://schemas.microsoft.com/office/drawing/2014/main" val="20000"/>
                    </a:ext>
                  </a:extLst>
                </a:gridCol>
                <a:gridCol w="1925525">
                  <a:extLst>
                    <a:ext uri="{9D8B030D-6E8A-4147-A177-3AD203B41FA5}">
                      <a16:colId xmlns:a16="http://schemas.microsoft.com/office/drawing/2014/main" val="20001"/>
                    </a:ext>
                  </a:extLst>
                </a:gridCol>
                <a:gridCol w="4554950">
                  <a:extLst>
                    <a:ext uri="{9D8B030D-6E8A-4147-A177-3AD203B41FA5}">
                      <a16:colId xmlns:a16="http://schemas.microsoft.com/office/drawing/2014/main" val="20002"/>
                    </a:ext>
                  </a:extLst>
                </a:gridCol>
              </a:tblGrid>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Category</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Points</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Criteria</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095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Truth Table</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4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solidFill>
                            <a:schemeClr val="dk1"/>
                          </a:solidFill>
                          <a:latin typeface="Calibri"/>
                          <a:ea typeface="Calibri"/>
                          <a:cs typeface="Calibri"/>
                          <a:sym typeface="Calibri"/>
                        </a:rPr>
                        <a:t>1 point for each row in the truth table that is correct</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5246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Boolean Expressions</a:t>
                      </a:r>
                      <a:endParaRPr sz="1600" u="none" strike="noStrike" cap="none" dirty="0">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6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4 points for correct expression for A</a:t>
                      </a:r>
                      <a:r>
                        <a:rPr lang="en-US" sz="1600" u="none" strike="noStrike" cap="none" baseline="-25000" dirty="0">
                          <a:solidFill>
                            <a:schemeClr val="dk1"/>
                          </a:solidFill>
                          <a:latin typeface="Calibri"/>
                          <a:ea typeface="Calibri"/>
                          <a:cs typeface="Calibri"/>
                          <a:sym typeface="Calibri"/>
                        </a:rPr>
                        <a:t>t+1</a:t>
                      </a:r>
                    </a:p>
                    <a:p>
                      <a:pPr marL="649224" marR="0" lvl="0" indent="-283464" algn="l" rtl="0">
                        <a:lnSpc>
                          <a:spcPct val="100000"/>
                        </a:lnSpc>
                        <a:spcBef>
                          <a:spcPts val="440"/>
                        </a:spcBef>
                        <a:spcAft>
                          <a:spcPts val="0"/>
                        </a:spcAft>
                        <a:buClr>
                          <a:srgbClr val="4B2A85"/>
                        </a:buClr>
                        <a:buSzPts val="1600"/>
                        <a:buFont typeface="Wingdings" pitchFamily="2" charset="2"/>
                        <a:buChar char="§"/>
                      </a:pPr>
                      <a:r>
                        <a:rPr lang="en-US" sz="1600" u="none" strike="noStrike" cap="none" dirty="0">
                          <a:solidFill>
                            <a:schemeClr val="dk1"/>
                          </a:solidFill>
                          <a:latin typeface="Calibri"/>
                          <a:ea typeface="Calibri"/>
                          <a:cs typeface="Calibri"/>
                          <a:sym typeface="Calibri"/>
                        </a:rPr>
                        <a:t>2 points if truth table is wrong but expression matches truth table</a:t>
                      </a:r>
                      <a:endParaRPr sz="1600" u="none" strike="noStrike" cap="none" dirty="0">
                        <a:solidFill>
                          <a:schemeClr val="dk1"/>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2 points for correct expression for B</a:t>
                      </a:r>
                      <a:r>
                        <a:rPr lang="en-US" sz="1600" u="none" strike="noStrike" cap="none" baseline="-25000" dirty="0">
                          <a:solidFill>
                            <a:schemeClr val="dk1"/>
                          </a:solidFill>
                          <a:latin typeface="Calibri"/>
                          <a:ea typeface="Calibri"/>
                          <a:cs typeface="Calibri"/>
                          <a:sym typeface="Calibri"/>
                        </a:rPr>
                        <a:t>t+1</a:t>
                      </a:r>
                      <a:endParaRPr sz="1600" u="none" strike="noStrike" cap="none" dirty="0">
                        <a:solidFill>
                          <a:schemeClr val="dk1"/>
                        </a:solidFill>
                        <a:latin typeface="Calibri"/>
                        <a:ea typeface="Calibri"/>
                        <a:cs typeface="Calibri"/>
                        <a:sym typeface="Calibri"/>
                      </a:endParaRPr>
                    </a:p>
                    <a:p>
                      <a:pPr marL="651510" marR="0" lvl="1" indent="-285750" algn="l" rtl="0">
                        <a:lnSpc>
                          <a:spcPct val="100000"/>
                        </a:lnSpc>
                        <a:spcBef>
                          <a:spcPts val="440"/>
                        </a:spcBef>
                        <a:spcAft>
                          <a:spcPts val="0"/>
                        </a:spcAft>
                        <a:buClr>
                          <a:srgbClr val="4B2A85"/>
                        </a:buClr>
                        <a:buSzPts val="1600"/>
                        <a:buFont typeface="Wingdings" pitchFamily="2" charset="2"/>
                        <a:buChar char="§"/>
                      </a:pPr>
                      <a:r>
                        <a:rPr lang="en-US" sz="1600" u="none" strike="noStrike" cap="none" dirty="0">
                          <a:solidFill>
                            <a:schemeClr val="dk1"/>
                          </a:solidFill>
                          <a:latin typeface="Calibri"/>
                          <a:ea typeface="Calibri"/>
                          <a:cs typeface="Calibri"/>
                          <a:sym typeface="Calibri"/>
                        </a:rPr>
                        <a:t>1 point if truth table is wrong but expression matches truth table</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363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Circuit Diagram</a:t>
                      </a:r>
                      <a:endParaRPr sz="1600" u="none" strike="noStrike" cap="none" dirty="0">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5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3 points for having circuits that match the Boolean expressions in part b</a:t>
                      </a:r>
                      <a:endParaRPr sz="1600" u="none" strike="noStrike" cap="none" dirty="0">
                        <a:solidFill>
                          <a:schemeClr val="dk1"/>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2 points for fully correct diagram</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Total</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15 points</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457200" marR="0" lvl="0" indent="-228600" algn="l" rtl="0">
                        <a:lnSpc>
                          <a:spcPct val="100000"/>
                        </a:lnSpc>
                        <a:spcBef>
                          <a:spcPts val="0"/>
                        </a:spcBef>
                        <a:spcAft>
                          <a:spcPts val="0"/>
                        </a:spcAft>
                        <a:buClr>
                          <a:srgbClr val="000000"/>
                        </a:buClr>
                        <a:buSzPts val="1600"/>
                        <a:buFont typeface="Arial"/>
                        <a:buNone/>
                      </a:pP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4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2: Math Puzzle</a:t>
            </a:r>
            <a:endParaRPr/>
          </a:p>
        </p:txBody>
      </p:sp>
      <p:sp>
        <p:nvSpPr>
          <p:cNvPr id="206" name="Google Shape;206;p42"/>
          <p:cNvSpPr txBox="1">
            <a:spLocks noGrp="1"/>
          </p:cNvSpPr>
          <p:nvPr>
            <p:ph type="body" idx="1"/>
          </p:nvPr>
        </p:nvSpPr>
        <p:spPr>
          <a:xfrm>
            <a:off x="396875" y="1362075"/>
            <a:ext cx="83661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t>Dana needs 300 pickets for her colorful picket fence. She wants equal amounts of each of her 4 selected colors. She already has 32 red, 26 green, 9 yellow, and no blue. If the pickets cost 25 cents and you get 20% off if you purchase 50 or more of the same color, and 30% off if you purchase 60 or more of one color, how much does Dana need to spend? List your answer to two decimal places. You may use a calculator application on your computer to solve this problem.</a:t>
            </a:r>
            <a:endParaRPr sz="3300"/>
          </a:p>
        </p:txBody>
      </p:sp>
      <p:sp>
        <p:nvSpPr>
          <p:cNvPr id="207" name="Google Shape;207;p4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41</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4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2: Math Puzzle</a:t>
            </a:r>
            <a:endParaRPr/>
          </a:p>
        </p:txBody>
      </p:sp>
      <mc:AlternateContent xmlns:mc="http://schemas.openxmlformats.org/markup-compatibility/2006" xmlns:a14="http://schemas.microsoft.com/office/drawing/2010/main">
        <mc:Choice Requires="a14">
          <p:sp>
            <p:nvSpPr>
              <p:cNvPr id="214" name="Google Shape;214;p43"/>
              <p:cNvSpPr txBox="1">
                <a:spLocks noGrp="1"/>
              </p:cNvSpPr>
              <p:nvPr>
                <p:ph type="body" idx="1"/>
              </p:nvPr>
            </p:nvSpPr>
            <p:spPr>
              <a:xfrm>
                <a:off x="396875" y="1362075"/>
                <a:ext cx="83661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560"/>
                  <a:buNone/>
                </a:pPr>
                <a:r>
                  <a:rPr lang="en-US" sz="1800" dirty="0"/>
                  <a:t>Dana needs 300 pickets for her colorful picket fence. She wants equal amounts of each of her 4 selected colors. She already has 32 red, 26 green, 9 yellow, and no blue. If the pickets cost 25 cents and you get 20% off if you purchase 50 or more of the same color, and 30% off if you purchase 60 or more of one color, how much does Dana need to spend? List your answer to two decimal places. You may use a calculator application on your computer to solve this problem.</a:t>
                </a:r>
              </a:p>
              <a:p>
                <a:pPr marL="0" lvl="0" indent="0" algn="l" rtl="0">
                  <a:lnSpc>
                    <a:spcPct val="115000"/>
                  </a:lnSpc>
                  <a:spcBef>
                    <a:spcPts val="0"/>
                  </a:spcBef>
                  <a:spcAft>
                    <a:spcPts val="0"/>
                  </a:spcAft>
                  <a:buSzPts val="1560"/>
                  <a:buNone/>
                </a:pPr>
                <a:endParaRPr lang="en-US" sz="1100" dirty="0"/>
              </a:p>
              <a:p>
                <a:pPr marL="0" lvl="0" indent="0" algn="l" rtl="0">
                  <a:lnSpc>
                    <a:spcPct val="115000"/>
                  </a:lnSpc>
                  <a:spcBef>
                    <a:spcPts val="0"/>
                  </a:spcBef>
                  <a:spcAft>
                    <a:spcPts val="0"/>
                  </a:spcAft>
                  <a:buSzPts val="1560"/>
                  <a:buNone/>
                </a:pPr>
                <a:r>
                  <a:rPr lang="en-US" sz="1900" b="1" dirty="0"/>
                  <a:t>Solution</a:t>
                </a:r>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75 − 32 = 43 </m:t>
                    </m:r>
                    <m:r>
                      <a:rPr lang="en-US" sz="1900" i="1" dirty="0" smtClean="0">
                        <a:latin typeface="Cambria Math" panose="02040503050406030204" pitchFamily="18" charset="0"/>
                      </a:rPr>
                      <m:t>𝑟𝑒𝑑</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75 − 26 = 49 </m:t>
                    </m:r>
                    <m:r>
                      <a:rPr lang="en-US" sz="1900" i="1" dirty="0" smtClean="0">
                        <a:latin typeface="Cambria Math" panose="02040503050406030204" pitchFamily="18" charset="0"/>
                      </a:rPr>
                      <m:t>𝑔𝑟𝑒𝑒𝑛</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75 − 9 = 66 </m:t>
                    </m:r>
                    <m:r>
                      <a:rPr lang="en-US" sz="1900" i="1" dirty="0" smtClean="0">
                        <a:latin typeface="Cambria Math" panose="02040503050406030204" pitchFamily="18" charset="0"/>
                      </a:rPr>
                      <m:t>𝑦𝑒𝑙𝑙𝑜𝑤</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75 − 0 = 75 </m:t>
                    </m:r>
                    <m:r>
                      <a:rPr lang="en-US" sz="1900" i="1" dirty="0" smtClean="0">
                        <a:latin typeface="Cambria Math" panose="02040503050406030204" pitchFamily="18" charset="0"/>
                      </a:rPr>
                      <m:t>𝑏𝑙𝑢𝑒</m:t>
                    </m:r>
                  </m:oMath>
                </a14:m>
                <a:endParaRPr lang="en-US" sz="1900" dirty="0"/>
              </a:p>
              <a:p>
                <a:pPr marL="0" lvl="0" indent="0">
                  <a:lnSpc>
                    <a:spcPct val="115000"/>
                  </a:lnSpc>
                  <a:spcBef>
                    <a:spcPts val="0"/>
                  </a:spcBef>
                  <a:buSzPts val="1560"/>
                  <a:buNone/>
                </a:pPr>
                <a:endParaRPr lang="en-US" sz="1900" dirty="0"/>
              </a:p>
              <a:p>
                <a:pPr marL="0" lvl="0" indent="0">
                  <a:lnSpc>
                    <a:spcPct val="115000"/>
                  </a:lnSpc>
                  <a:spcBef>
                    <a:spcPts val="0"/>
                  </a:spcBef>
                  <a:buSzPts val="1560"/>
                  <a:buNone/>
                </a:pPr>
                <a14:m>
                  <m:oMathPara xmlns:m="http://schemas.openxmlformats.org/officeDocument/2006/math">
                    <m:oMathParaPr>
                      <m:jc m:val="centerGroup"/>
                    </m:oMathParaPr>
                    <m:oMath xmlns:m="http://schemas.openxmlformats.org/officeDocument/2006/math">
                      <m:r>
                        <a:rPr lang="en-US" sz="1900" i="1">
                          <a:latin typeface="Cambria Math" panose="02040503050406030204" pitchFamily="18" charset="0"/>
                        </a:rPr>
                        <m:t>43 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+ 49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+ 0.7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66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+ 0.7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75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m:t>
                      </m:r>
                    </m:oMath>
                  </m:oMathPara>
                </a14:m>
                <a:endParaRPr lang="en-US" sz="1900" i="1" dirty="0">
                  <a:latin typeface="Cambria Math" panose="02040503050406030204" pitchFamily="18" charset="0"/>
                </a:endParaRPr>
              </a:p>
              <a:p>
                <a:pPr marL="0" lvl="0" indent="0">
                  <a:lnSpc>
                    <a:spcPct val="115000"/>
                  </a:lnSpc>
                  <a:spcBef>
                    <a:spcPts val="0"/>
                  </a:spcBef>
                  <a:buSzPts val="1560"/>
                  <a:buNone/>
                </a:pPr>
                <a:r>
                  <a:rPr lang="en-US" sz="1900" dirty="0"/>
                  <a:t>	</a:t>
                </a:r>
                <a14:m>
                  <m:oMath xmlns:m="http://schemas.openxmlformats.org/officeDocument/2006/math">
                    <m:r>
                      <a:rPr lang="en-US" sz="1900" i="1">
                        <a:latin typeface="Cambria Math" panose="02040503050406030204" pitchFamily="18" charset="0"/>
                      </a:rPr>
                      <m:t>= $47.675</m:t>
                    </m:r>
                  </m:oMath>
                </a14:m>
                <a:endParaRPr lang="en-US" sz="1900" i="1" dirty="0">
                  <a:latin typeface="Cambria Math" panose="02040503050406030204" pitchFamily="18" charset="0"/>
                </a:endParaRPr>
              </a:p>
              <a:p>
                <a:pPr marL="0" lvl="0" indent="0">
                  <a:lnSpc>
                    <a:spcPct val="115000"/>
                  </a:lnSpc>
                  <a:spcBef>
                    <a:spcPts val="0"/>
                  </a:spcBef>
                  <a:buSzPts val="1560"/>
                  <a:buNone/>
                </a:pPr>
                <a:r>
                  <a:rPr lang="en-US" sz="1900" dirty="0"/>
                  <a:t>	</a:t>
                </a:r>
                <a14:m>
                  <m:oMath xmlns:m="http://schemas.openxmlformats.org/officeDocument/2006/math">
                    <m:r>
                      <a:rPr lang="en-US" sz="1900" i="1">
                        <a:latin typeface="Cambria Math" panose="02040503050406030204" pitchFamily="18" charset="0"/>
                      </a:rPr>
                      <m:t>= $47.68</m:t>
                    </m:r>
                  </m:oMath>
                </a14:m>
                <a:endParaRPr lang="en-US" sz="1900" dirty="0"/>
              </a:p>
              <a:p>
                <a:pPr marL="0" lvl="0" indent="0">
                  <a:lnSpc>
                    <a:spcPct val="115000"/>
                  </a:lnSpc>
                  <a:spcBef>
                    <a:spcPts val="0"/>
                  </a:spcBef>
                  <a:buSzPts val="1560"/>
                  <a:buNone/>
                </a:pPr>
                <a:endParaRPr lang="en-US" sz="1900" dirty="0"/>
              </a:p>
              <a:p>
                <a:pPr marL="0" lvl="0" indent="0" algn="l" rtl="0">
                  <a:lnSpc>
                    <a:spcPct val="115000"/>
                  </a:lnSpc>
                  <a:spcBef>
                    <a:spcPts val="0"/>
                  </a:spcBef>
                  <a:spcAft>
                    <a:spcPts val="0"/>
                  </a:spcAft>
                  <a:buSzPts val="1560"/>
                  <a:buNone/>
                </a:pPr>
                <a:r>
                  <a:rPr lang="en-US" sz="1900" dirty="0"/>
                  <a:t>											</a:t>
                </a:r>
                <a:endParaRPr sz="1900" dirty="0"/>
              </a:p>
            </p:txBody>
          </p:sp>
        </mc:Choice>
        <mc:Fallback xmlns="">
          <p:sp>
            <p:nvSpPr>
              <p:cNvPr id="214" name="Google Shape;214;p43"/>
              <p:cNvSpPr txBox="1">
                <a:spLocks noGrp="1" noRot="1" noChangeAspect="1" noMove="1" noResize="1" noEditPoints="1" noAdjustHandles="1" noChangeArrowheads="1" noChangeShapeType="1" noTextEdit="1"/>
              </p:cNvSpPr>
              <p:nvPr>
                <p:ph type="body" idx="1"/>
              </p:nvPr>
            </p:nvSpPr>
            <p:spPr>
              <a:xfrm>
                <a:off x="396875" y="1362075"/>
                <a:ext cx="8366100" cy="4971900"/>
              </a:xfrm>
              <a:prstGeom prst="rect">
                <a:avLst/>
              </a:prstGeom>
              <a:blipFill>
                <a:blip r:embed="rId3"/>
                <a:stretch>
                  <a:fillRect l="-759" r="-607" b="-12500"/>
                </a:stretch>
              </a:blipFill>
              <a:ln>
                <a:noFill/>
              </a:ln>
            </p:spPr>
            <p:txBody>
              <a:bodyPr/>
              <a:lstStyle/>
              <a:p>
                <a:r>
                  <a:rPr lang="en-US">
                    <a:noFill/>
                  </a:rPr>
                  <a:t> </a:t>
                </a:r>
              </a:p>
            </p:txBody>
          </p:sp>
        </mc:Fallback>
      </mc:AlternateContent>
      <p:sp>
        <p:nvSpPr>
          <p:cNvPr id="215" name="Google Shape;215;p4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42</a:t>
            </a:fld>
            <a:endParaRPr/>
          </a:p>
        </p:txBody>
      </p:sp>
      <p:sp>
        <p:nvSpPr>
          <p:cNvPr id="216" name="Google Shape;216;p43"/>
          <p:cNvSpPr txBox="1"/>
          <p:nvPr/>
        </p:nvSpPr>
        <p:spPr>
          <a:xfrm>
            <a:off x="2764845" y="6184463"/>
            <a:ext cx="457200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000000"/>
                </a:solidFill>
                <a:latin typeface="Calibri"/>
                <a:ea typeface="Calibri"/>
                <a:cs typeface="Calibri"/>
                <a:sym typeface="Calibri"/>
              </a:rPr>
              <a:t>(Rounding down is also acceptable)</a:t>
            </a:r>
            <a:endParaRPr sz="14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43</a:t>
            </a:fld>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44</a:t>
            </a:fld>
            <a:endParaRPr/>
          </a:p>
        </p:txBody>
      </p:sp>
      <p:sp>
        <p:nvSpPr>
          <p:cNvPr id="226" name="Google Shape;226;p7"/>
          <p:cNvSpPr txBox="1"/>
          <p:nvPr/>
        </p:nvSpPr>
        <p:spPr>
          <a:xfrm>
            <a:off x="396875" y="2582400"/>
            <a:ext cx="4509900" cy="212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Equivalent pseudocode:</a:t>
            </a:r>
            <a:endParaRPr sz="14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if (R0 &lt;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if (R0 &gt;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  //R0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a:t>
            </a:r>
            <a:endParaRPr sz="1400" b="0" i="0" u="none" strike="noStrike" cap="none" dirty="0">
              <a:solidFill>
                <a:srgbClr val="000000"/>
              </a:solidFill>
              <a:latin typeface="Courier New"/>
              <a:ea typeface="Courier New"/>
              <a:cs typeface="Courier New"/>
              <a:sym typeface="Courier New"/>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extLst>
      <p:ext uri="{BB962C8B-B14F-4D97-AF65-F5344CB8AC3E}">
        <p14:creationId xmlns:p14="http://schemas.microsoft.com/office/powerpoint/2010/main" val="11627315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45</a:t>
            </a:fld>
            <a:endParaRPr/>
          </a:p>
        </p:txBody>
      </p:sp>
      <p:sp>
        <p:nvSpPr>
          <p:cNvPr id="225" name="Google Shape;225;p7"/>
          <p:cNvSpPr txBox="1">
            <a:spLocks noGrp="1"/>
          </p:cNvSpPr>
          <p:nvPr>
            <p:ph type="body" idx="1"/>
          </p:nvPr>
        </p:nvSpPr>
        <p:spPr>
          <a:xfrm>
            <a:off x="6172386" y="1134534"/>
            <a:ext cx="3948300" cy="58143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0"/>
              </a:spcBef>
              <a:spcAft>
                <a:spcPts val="0"/>
              </a:spcAft>
              <a:buSzPct val="97500"/>
              <a:buNone/>
            </a:pPr>
            <a:r>
              <a:rPr lang="en-US" sz="1600" dirty="0"/>
              <a:t>One solution:</a:t>
            </a:r>
            <a:endParaRPr sz="1600"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@R0</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 M</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@NEGATIVE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JLT</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@POSITIVE</a:t>
            </a:r>
            <a:endParaRPr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JGT</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0</a:t>
            </a:r>
            <a:endParaRPr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(NEGATIVE)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&lt;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(POSITIVE)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&gt;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b="1" dirty="0"/>
          </a:p>
        </p:txBody>
      </p:sp>
      <p:sp>
        <p:nvSpPr>
          <p:cNvPr id="226" name="Google Shape;226;p7"/>
          <p:cNvSpPr txBox="1"/>
          <p:nvPr/>
        </p:nvSpPr>
        <p:spPr>
          <a:xfrm>
            <a:off x="396875" y="2582400"/>
            <a:ext cx="4509900" cy="212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Equivalent pseudocode:</a:t>
            </a:r>
            <a:endParaRPr sz="14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if (R0 &lt;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if (R0 &gt;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  //R0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a:t>
            </a:r>
            <a:endParaRPr sz="1400" b="0" i="0" u="none" strike="noStrike" cap="none" dirty="0">
              <a:solidFill>
                <a:srgbClr val="000000"/>
              </a:solidFill>
              <a:latin typeface="Courier New"/>
              <a:ea typeface="Courier New"/>
              <a:cs typeface="Courier New"/>
              <a:sym typeface="Courier New"/>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extLst>
      <p:ext uri="{BB962C8B-B14F-4D97-AF65-F5344CB8AC3E}">
        <p14:creationId xmlns:p14="http://schemas.microsoft.com/office/powerpoint/2010/main" val="348370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5">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5">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5">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25">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5">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5">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5">
                                            <p:txEl>
                                              <p:pRg st="18" end="18"/>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25">
                                            <p:txEl>
                                              <p:pRg st="19" end="19"/>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5">
                                            <p:txEl>
                                              <p:pRg st="20" end="20"/>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25">
                                            <p:txEl>
                                              <p:pRg st="21" end="2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5">
                                            <p:txEl>
                                              <p:pRg st="22" end="22"/>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25">
                                            <p:txEl>
                                              <p:pRg st="23" end="23"/>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25">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Sample Rubric </a:t>
            </a:r>
            <a:endParaRPr/>
          </a:p>
        </p:txBody>
      </p:sp>
      <p:sp>
        <p:nvSpPr>
          <p:cNvPr id="234" name="Google Shape;234;p1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46</a:t>
            </a:fld>
            <a:endParaRPr/>
          </a:p>
        </p:txBody>
      </p:sp>
      <p:graphicFrame>
        <p:nvGraphicFramePr>
          <p:cNvPr id="235" name="Google Shape;235;p12" descr="Table shows a grading rubric for the hack assembly programming question. There are three columns. The first names the category for each row, the second column details the number of points for that category, and the third column details the criteria for how it was graded. The bottom row details the point total for the problem (10 points)." title="Grading Rubric for Question 3 Hack Assembly Programming"/>
          <p:cNvGraphicFramePr/>
          <p:nvPr>
            <p:extLst>
              <p:ext uri="{D42A27DB-BD31-4B8C-83A1-F6EECF244321}">
                <p14:modId xmlns:p14="http://schemas.microsoft.com/office/powerpoint/2010/main" val="61968366"/>
              </p:ext>
            </p:extLst>
          </p:nvPr>
        </p:nvGraphicFramePr>
        <p:xfrm>
          <a:off x="357025" y="1197663"/>
          <a:ext cx="8406000" cy="5468130"/>
        </p:xfrm>
        <a:graphic>
          <a:graphicData uri="http://schemas.openxmlformats.org/drawingml/2006/table">
            <a:tbl>
              <a:tblPr>
                <a:noFill/>
                <a:tableStyleId>{CB1D3B9F-A857-4C33-8FFC-6B44538719A5}</a:tableStyleId>
              </a:tblPr>
              <a:tblGrid>
                <a:gridCol w="2151907">
                  <a:extLst>
                    <a:ext uri="{9D8B030D-6E8A-4147-A177-3AD203B41FA5}">
                      <a16:colId xmlns:a16="http://schemas.microsoft.com/office/drawing/2014/main" val="20000"/>
                    </a:ext>
                  </a:extLst>
                </a:gridCol>
                <a:gridCol w="1699143">
                  <a:extLst>
                    <a:ext uri="{9D8B030D-6E8A-4147-A177-3AD203B41FA5}">
                      <a16:colId xmlns:a16="http://schemas.microsoft.com/office/drawing/2014/main" val="20001"/>
                    </a:ext>
                  </a:extLst>
                </a:gridCol>
                <a:gridCol w="4554950">
                  <a:extLst>
                    <a:ext uri="{9D8B030D-6E8A-4147-A177-3AD203B41FA5}">
                      <a16:colId xmlns:a16="http://schemas.microsoft.com/office/drawing/2014/main" val="20002"/>
                    </a:ext>
                  </a:extLst>
                </a:gridCol>
              </a:tblGrid>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dirty="0">
                          <a:latin typeface="Calibri" panose="020F0502020204030204" pitchFamily="34" charset="0"/>
                          <a:cs typeface="Calibri" panose="020F0502020204030204" pitchFamily="34" charset="0"/>
                        </a:rPr>
                        <a:t>Category</a:t>
                      </a:r>
                      <a:endParaRPr sz="1600" b="1" u="none" strike="noStrike" cap="none" dirty="0">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Points</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Criteria</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095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Has Infinite End Loop</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1 point</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ct val="1000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1 point if program has an Infinite End Loop</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5246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Conditional Checks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4 points</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2 points for having at least two checks for cases. Almost all solutions will need a check for 2 of the three cases (negative, zero, positive). </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2 points for correctly matching jump condition to cases (e.g. jump to negative case when negative, etc.)</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363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Assigns Correct R1 Value</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3 points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One point for each case:</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negative: R1 = -1</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zero: R1 = 0</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positive: R = 1</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9978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Fully Correct Implementation</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2 points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Covers any little mistakes that may result in an incorrect implementation (e.g., forgetting to jump to the end when a case is done)</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Total</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10 points</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457200" marR="0" lvl="0" indent="-228600" algn="l" rtl="0">
                        <a:lnSpc>
                          <a:spcPct val="100000"/>
                        </a:lnSpc>
                        <a:spcBef>
                          <a:spcPts val="0"/>
                        </a:spcBef>
                        <a:spcAft>
                          <a:spcPts val="0"/>
                        </a:spcAft>
                        <a:buClr>
                          <a:srgbClr val="000000"/>
                        </a:buClr>
                        <a:buSzPts val="1600"/>
                        <a:buFont typeface="Arial"/>
                        <a:buNone/>
                      </a:pP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4: Metacognitive Skills</a:t>
            </a:r>
            <a:endParaRPr/>
          </a:p>
        </p:txBody>
      </p:sp>
      <p:sp>
        <p:nvSpPr>
          <p:cNvPr id="242" name="Google Shape;242;p4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47</a:t>
            </a:fld>
            <a:endParaRPr/>
          </a:p>
        </p:txBody>
      </p:sp>
      <p:sp>
        <p:nvSpPr>
          <p:cNvPr id="243" name="Google Shape;243;p4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Name two metacognitive skills that we have covered in CSE 390B thus far.</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Post-Lecture 12 Reminders</a:t>
            </a:r>
            <a:endParaRPr dirty="0"/>
          </a:p>
        </p:txBody>
      </p:sp>
      <p:sp>
        <p:nvSpPr>
          <p:cNvPr id="393" name="Google Shape;393;p8"/>
          <p:cNvSpPr txBox="1">
            <a:spLocks noGrp="1"/>
          </p:cNvSpPr>
          <p:nvPr>
            <p:ph type="body" idx="1"/>
          </p:nvPr>
        </p:nvSpPr>
        <p:spPr>
          <a:xfrm>
            <a:off x="396875" y="1362075"/>
            <a:ext cx="8366100" cy="54954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CSE 390B midterm this Thursday (11/10) during lecture at 2:30pm</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r>
              <a:rPr lang="en-US" dirty="0"/>
              <a:t>Project 6: Mock Exam Problem &amp; Building a Computer due next Thursday (11/17) at 11:59pm</a:t>
            </a:r>
          </a:p>
          <a:p>
            <a:pPr marL="347472" lvl="0" indent="-347472"/>
            <a:endParaRPr lang="en-US" dirty="0"/>
          </a:p>
          <a:p>
            <a:pPr marL="347472" lvl="0" indent="-347472"/>
            <a:r>
              <a:rPr lang="en-US" dirty="0">
                <a:solidFill>
                  <a:schemeClr val="tx1"/>
                </a:solidFill>
              </a:rPr>
              <a:t>Preston has office hours after class in CSE2 153</a:t>
            </a:r>
          </a:p>
          <a:p>
            <a:pPr marL="640080" lvl="1" indent="-283464"/>
            <a:r>
              <a:rPr lang="en-US" dirty="0">
                <a:solidFill>
                  <a:schemeClr val="tx1"/>
                </a:solidFill>
              </a:rPr>
              <a:t>Feel free to post your questions on the Ed board as well</a:t>
            </a:r>
          </a:p>
          <a:p>
            <a:pPr marL="347472" lvl="0" indent="-347472"/>
            <a:endParaRPr dirty="0"/>
          </a:p>
        </p:txBody>
      </p:sp>
      <p:sp>
        <p:nvSpPr>
          <p:cNvPr id="394" name="Google Shape;394;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48</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1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 Interface Inputs</a:t>
            </a:r>
            <a:endParaRPr/>
          </a:p>
        </p:txBody>
      </p:sp>
      <p:sp>
        <p:nvSpPr>
          <p:cNvPr id="401" name="Google Shape;401;p14"/>
          <p:cNvSpPr txBox="1">
            <a:spLocks noGrp="1"/>
          </p:cNvSpPr>
          <p:nvPr>
            <p:ph type="body" idx="1"/>
          </p:nvPr>
        </p:nvSpPr>
        <p:spPr>
          <a:xfrm>
            <a:off x="396875" y="1362075"/>
            <a:ext cx="398838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b="1" dirty="0" err="1">
                <a:latin typeface="Courier New"/>
                <a:ea typeface="Courier New"/>
                <a:cs typeface="Courier New"/>
                <a:sym typeface="Courier New"/>
              </a:rPr>
              <a:t>inM</a:t>
            </a:r>
            <a:r>
              <a:rPr lang="en-US" dirty="0"/>
              <a:t>: Value coming from memory</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instruction</a:t>
            </a:r>
            <a:r>
              <a:rPr lang="en-US" dirty="0"/>
              <a:t>: 16-bit instruction </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reset</a:t>
            </a:r>
            <a:r>
              <a:rPr lang="en-US" dirty="0"/>
              <a:t>: if 1, reset the program</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02" name="Google Shape;402;p1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5</a:t>
            </a:fld>
            <a:endParaRPr/>
          </a:p>
        </p:txBody>
      </p:sp>
      <p:sp>
        <p:nvSpPr>
          <p:cNvPr id="6" name="Google Shape;411;p15">
            <a:extLst>
              <a:ext uri="{FF2B5EF4-FFF2-40B4-BE49-F238E27FC236}">
                <a16:creationId xmlns:a16="http://schemas.microsoft.com/office/drawing/2014/main" id="{4E693340-0BB6-EE81-BB4F-6929948E8FC7}"/>
              </a:ext>
            </a:extLst>
          </p:cNvPr>
          <p:cNvSpPr/>
          <p:nvPr/>
        </p:nvSpPr>
        <p:spPr>
          <a:xfrm>
            <a:off x="4577375" y="2064543"/>
            <a:ext cx="4353765" cy="317487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11" name="Google Shape;411;p15"/>
          <p:cNvSpPr/>
          <p:nvPr/>
        </p:nvSpPr>
        <p:spPr>
          <a:xfrm>
            <a:off x="4577375" y="2064543"/>
            <a:ext cx="4353765" cy="317487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08" name="Google Shape;408;p1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 Interface Outputs</a:t>
            </a:r>
            <a:endParaRPr/>
          </a:p>
        </p:txBody>
      </p:sp>
      <p:sp>
        <p:nvSpPr>
          <p:cNvPr id="409" name="Google Shape;409;p15"/>
          <p:cNvSpPr txBox="1">
            <a:spLocks noGrp="1"/>
          </p:cNvSpPr>
          <p:nvPr>
            <p:ph type="body" idx="1"/>
          </p:nvPr>
        </p:nvSpPr>
        <p:spPr>
          <a:xfrm>
            <a:off x="396876" y="1362075"/>
            <a:ext cx="4696718"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b="1" dirty="0" err="1">
                <a:latin typeface="Courier New"/>
                <a:ea typeface="Courier New"/>
                <a:cs typeface="Courier New"/>
                <a:sym typeface="Courier New"/>
              </a:rPr>
              <a:t>outM</a:t>
            </a:r>
            <a:r>
              <a:rPr lang="en-US" dirty="0"/>
              <a:t>: value used to update memory if </a:t>
            </a:r>
            <a:r>
              <a:rPr lang="en-US" dirty="0" err="1"/>
              <a:t>writeM</a:t>
            </a:r>
            <a:r>
              <a:rPr lang="en-US" dirty="0"/>
              <a:t> is 1</a:t>
            </a:r>
            <a:endParaRPr dirty="0"/>
          </a:p>
          <a:p>
            <a:pPr marL="804672" lvl="1" indent="-215391"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b="1" dirty="0" err="1">
                <a:latin typeface="Courier New"/>
                <a:ea typeface="Courier New"/>
                <a:cs typeface="Courier New"/>
                <a:sym typeface="Courier New"/>
              </a:rPr>
              <a:t>writeM</a:t>
            </a:r>
            <a:r>
              <a:rPr lang="en-US" dirty="0"/>
              <a:t>: if 1, update value in memory at </a:t>
            </a:r>
            <a:r>
              <a:rPr lang="en-US" dirty="0" err="1"/>
              <a:t>addressM</a:t>
            </a:r>
            <a:r>
              <a:rPr lang="en-US" dirty="0"/>
              <a:t> with </a:t>
            </a:r>
            <a:r>
              <a:rPr lang="en-US" dirty="0" err="1"/>
              <a:t>outM</a:t>
            </a:r>
            <a:endParaRPr dirty="0"/>
          </a:p>
          <a:p>
            <a:pPr marL="804672" lvl="1" indent="-215391"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b="1" dirty="0" err="1">
                <a:latin typeface="Courier New"/>
                <a:ea typeface="Courier New"/>
                <a:cs typeface="Courier New"/>
                <a:sym typeface="Courier New"/>
              </a:rPr>
              <a:t>addressM</a:t>
            </a:r>
            <a:r>
              <a:rPr lang="en-US" dirty="0"/>
              <a:t>: address to read from or write to in memory</a:t>
            </a:r>
            <a:endParaRPr dirty="0"/>
          </a:p>
          <a:p>
            <a:pPr marL="804672" lvl="1" indent="-215391"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b="1" dirty="0">
                <a:latin typeface="Courier New"/>
                <a:ea typeface="Courier New"/>
                <a:cs typeface="Courier New"/>
                <a:sym typeface="Courier New"/>
              </a:rPr>
              <a:t>pc</a:t>
            </a:r>
            <a:r>
              <a:rPr lang="en-US" dirty="0"/>
              <a:t>: address of next instruction to be fetched from memory</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10" name="Google Shape;410;p1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3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 Implementation</a:t>
            </a:r>
            <a:endParaRPr/>
          </a:p>
        </p:txBody>
      </p:sp>
      <p:sp>
        <p:nvSpPr>
          <p:cNvPr id="418" name="Google Shape;418;p3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
        <p:nvSpPr>
          <p:cNvPr id="419" name="Google Shape;419;p33"/>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0" name="Google Shape;420;p33"/>
          <p:cNvSpPr/>
          <p:nvPr/>
        </p:nvSpPr>
        <p:spPr>
          <a:xfrm>
            <a:off x="1351278" y="1209039"/>
            <a:ext cx="6380480" cy="4856480"/>
          </a:xfrm>
          <a:custGeom>
            <a:avLst/>
            <a:gdLst/>
            <a:ahLst/>
            <a:cxnLst/>
            <a:rect l="l" t="t" r="r" b="b"/>
            <a:pathLst>
              <a:path w="6380480" h="4856480" extrusionOk="0">
                <a:moveTo>
                  <a:pt x="0" y="0"/>
                </a:moveTo>
                <a:lnTo>
                  <a:pt x="6380481" y="0"/>
                </a:lnTo>
                <a:lnTo>
                  <a:pt x="6380481" y="4856480"/>
                </a:lnTo>
                <a:lnTo>
                  <a:pt x="0" y="4856480"/>
                </a:lnTo>
                <a:lnTo>
                  <a:pt x="0" y="0"/>
                </a:lnTo>
                <a:close/>
              </a:path>
            </a:pathLst>
          </a:custGeom>
          <a:noFill/>
          <a:ln w="12700" cap="flat" cmpd="sng">
            <a:solidFill>
              <a:srgbClr val="0000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1" name="Google Shape;421;p33"/>
          <p:cNvSpPr/>
          <p:nvPr/>
        </p:nvSpPr>
        <p:spPr>
          <a:xfrm>
            <a:off x="6006514" y="1379593"/>
            <a:ext cx="761365" cy="1361439"/>
          </a:xfrm>
          <a:custGeom>
            <a:avLst/>
            <a:gdLst/>
            <a:ahLst/>
            <a:cxnLst/>
            <a:rect l="l" t="t" r="r" b="b"/>
            <a:pathLst>
              <a:path w="761365" h="1361439" extrusionOk="0">
                <a:moveTo>
                  <a:pt x="608572" y="0"/>
                </a:moveTo>
                <a:lnTo>
                  <a:pt x="0" y="689592"/>
                </a:lnTo>
                <a:lnTo>
                  <a:pt x="760806" y="1361013"/>
                </a:lnTo>
                <a:lnTo>
                  <a:pt x="60857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2" name="Google Shape;422;p33"/>
          <p:cNvSpPr/>
          <p:nvPr/>
        </p:nvSpPr>
        <p:spPr>
          <a:xfrm>
            <a:off x="5848781" y="3042186"/>
            <a:ext cx="1128395" cy="1181735"/>
          </a:xfrm>
          <a:custGeom>
            <a:avLst/>
            <a:gdLst/>
            <a:ahLst/>
            <a:cxnLst/>
            <a:rect l="l" t="t" r="r" b="b"/>
            <a:pathLst>
              <a:path w="1128395" h="1181735" extrusionOk="0">
                <a:moveTo>
                  <a:pt x="1128157" y="0"/>
                </a:moveTo>
                <a:lnTo>
                  <a:pt x="0" y="940804"/>
                </a:lnTo>
                <a:lnTo>
                  <a:pt x="747956" y="1181494"/>
                </a:lnTo>
                <a:lnTo>
                  <a:pt x="1128157"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3" name="Google Shape;423;p33"/>
          <p:cNvSpPr/>
          <p:nvPr/>
        </p:nvSpPr>
        <p:spPr>
          <a:xfrm>
            <a:off x="3828345" y="2220519"/>
            <a:ext cx="831850" cy="788669"/>
          </a:xfrm>
          <a:custGeom>
            <a:avLst/>
            <a:gdLst/>
            <a:ahLst/>
            <a:cxnLst/>
            <a:rect l="l" t="t" r="r" b="b"/>
            <a:pathLst>
              <a:path w="831850" h="788669" extrusionOk="0">
                <a:moveTo>
                  <a:pt x="0" y="788648"/>
                </a:moveTo>
                <a:lnTo>
                  <a:pt x="831455" y="788648"/>
                </a:lnTo>
                <a:lnTo>
                  <a:pt x="831455" y="0"/>
                </a:lnTo>
                <a:lnTo>
                  <a:pt x="0" y="0"/>
                </a:lnTo>
                <a:lnTo>
                  <a:pt x="0" y="788648"/>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4" name="Google Shape;424;p33"/>
          <p:cNvSpPr/>
          <p:nvPr/>
        </p:nvSpPr>
        <p:spPr>
          <a:xfrm>
            <a:off x="4102450" y="2619599"/>
            <a:ext cx="1918970" cy="1546860"/>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5" name="Google Shape;425;p33"/>
          <p:cNvSpPr txBox="1"/>
          <p:nvPr/>
        </p:nvSpPr>
        <p:spPr>
          <a:xfrm>
            <a:off x="8249254" y="5227491"/>
            <a:ext cx="493500" cy="339000"/>
          </a:xfrm>
          <a:prstGeom prst="rect">
            <a:avLst/>
          </a:prstGeom>
          <a:solidFill>
            <a:srgbClr val="F2F2F2"/>
          </a:solidFill>
          <a:ln>
            <a:noFill/>
          </a:ln>
        </p:spPr>
        <p:txBody>
          <a:bodyPr spcFirstLastPara="1" wrap="square" lIns="0" tIns="24125" rIns="0" bIns="0" anchor="t" anchorCtr="0">
            <a:noAutofit/>
          </a:bodyPr>
          <a:lstStyle/>
          <a:p>
            <a:pPr marL="91440" marR="0" lvl="0" indent="0" algn="l" rtl="0">
              <a:lnSpc>
                <a:spcPct val="100000"/>
              </a:lnSpc>
              <a:spcBef>
                <a:spcPts val="0"/>
              </a:spcBef>
              <a:spcAft>
                <a:spcPts val="0"/>
              </a:spcAft>
              <a:buClr>
                <a:srgbClr val="000000"/>
              </a:buClr>
              <a:buSzPts val="1600"/>
              <a:buFont typeface="Arial"/>
              <a:buNone/>
            </a:pPr>
            <a:r>
              <a:rPr lang="en-US" sz="1600" b="0" i="0" u="none" strike="noStrike" cap="none">
                <a:solidFill>
                  <a:srgbClr val="000000"/>
                </a:solidFill>
                <a:latin typeface="Consolas"/>
                <a:ea typeface="Consolas"/>
                <a:cs typeface="Consolas"/>
                <a:sym typeface="Consolas"/>
              </a:rPr>
              <a:t>pc</a:t>
            </a:r>
            <a:endParaRPr sz="1600" b="0" i="0" u="none" strike="noStrike" cap="none">
              <a:solidFill>
                <a:srgbClr val="000000"/>
              </a:solidFill>
              <a:latin typeface="Consolas"/>
              <a:ea typeface="Consolas"/>
              <a:cs typeface="Consolas"/>
              <a:sym typeface="Consolas"/>
            </a:endParaRPr>
          </a:p>
        </p:txBody>
      </p:sp>
      <p:sp>
        <p:nvSpPr>
          <p:cNvPr id="426" name="Google Shape;426;p33"/>
          <p:cNvSpPr/>
          <p:nvPr/>
        </p:nvSpPr>
        <p:spPr>
          <a:xfrm>
            <a:off x="1399850" y="1286850"/>
            <a:ext cx="1535176" cy="4532300"/>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7" name="Google Shape;427;p33"/>
          <p:cNvSpPr/>
          <p:nvPr/>
        </p:nvSpPr>
        <p:spPr>
          <a:xfrm>
            <a:off x="2504225" y="1286850"/>
            <a:ext cx="5152434" cy="761829"/>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8" name="Google Shape;428;p33"/>
          <p:cNvSpPr/>
          <p:nvPr/>
        </p:nvSpPr>
        <p:spPr>
          <a:xfrm>
            <a:off x="4725733" y="1527725"/>
            <a:ext cx="1007459" cy="761829"/>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29" name="Google Shape;429;p33"/>
          <p:cNvSpPr/>
          <p:nvPr/>
        </p:nvSpPr>
        <p:spPr>
          <a:xfrm>
            <a:off x="3032472" y="1757850"/>
            <a:ext cx="1420038" cy="761829"/>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0" name="Google Shape;430;p33"/>
          <p:cNvSpPr/>
          <p:nvPr/>
        </p:nvSpPr>
        <p:spPr>
          <a:xfrm>
            <a:off x="2408327" y="3338200"/>
            <a:ext cx="2149246" cy="2529116"/>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1" name="Google Shape;431;p33"/>
          <p:cNvSpPr/>
          <p:nvPr/>
        </p:nvSpPr>
        <p:spPr>
          <a:xfrm>
            <a:off x="3648700" y="3895275"/>
            <a:ext cx="4082609" cy="1601000"/>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2" name="Google Shape;432;p33"/>
          <p:cNvSpPr/>
          <p:nvPr/>
        </p:nvSpPr>
        <p:spPr>
          <a:xfrm>
            <a:off x="5443925" y="5353425"/>
            <a:ext cx="2288372" cy="553002"/>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3" name="Google Shape;433;p33"/>
          <p:cNvSpPr/>
          <p:nvPr/>
        </p:nvSpPr>
        <p:spPr>
          <a:xfrm>
            <a:off x="6767875" y="1933775"/>
            <a:ext cx="964282" cy="1183348"/>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4" name="Google Shape;434;p33"/>
          <p:cNvSpPr/>
          <p:nvPr/>
        </p:nvSpPr>
        <p:spPr>
          <a:xfrm>
            <a:off x="5553525" y="1825850"/>
            <a:ext cx="450958" cy="1183348"/>
          </a:xfrm>
          <a:custGeom>
            <a:avLst/>
            <a:gdLst/>
            <a:ahLst/>
            <a:cxnLst/>
            <a:rect l="l" t="t" r="r" b="b"/>
            <a:pathLst>
              <a:path w="1918970" h="1546860" extrusionOk="0">
                <a:moveTo>
                  <a:pt x="0" y="1546590"/>
                </a:moveTo>
                <a:lnTo>
                  <a:pt x="1918741" y="1546590"/>
                </a:lnTo>
                <a:lnTo>
                  <a:pt x="1918741" y="0"/>
                </a:lnTo>
                <a:lnTo>
                  <a:pt x="0" y="0"/>
                </a:lnTo>
                <a:lnTo>
                  <a:pt x="0" y="154659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Hack CPU Implementation</a:t>
            </a:r>
            <a:endParaRPr/>
          </a:p>
        </p:txBody>
      </p:sp>
      <p:sp>
        <p:nvSpPr>
          <p:cNvPr id="441" name="Google Shape;441;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
        <p:nvSpPr>
          <p:cNvPr id="442" name="Google Shape;442;p34"/>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43" name="Google Shape;443;p34"/>
          <p:cNvSpPr txBox="1"/>
          <p:nvPr/>
        </p:nvSpPr>
        <p:spPr>
          <a:xfrm>
            <a:off x="811113" y="6164459"/>
            <a:ext cx="6124500" cy="673800"/>
          </a:xfrm>
          <a:prstGeom prst="rect">
            <a:avLst/>
          </a:prstGeom>
          <a:noFill/>
          <a:ln>
            <a:noFill/>
          </a:ln>
        </p:spPr>
        <p:txBody>
          <a:bodyPr spcFirstLastPara="1" wrap="square" lIns="0" tIns="0" rIns="0" bIns="0" anchor="t" anchorCtr="0">
            <a:noAutofit/>
          </a:bodyPr>
          <a:lstStyle/>
          <a:p>
            <a:pPr marL="1783713" marR="0" lvl="0" indent="0" algn="l" rtl="0">
              <a:lnSpc>
                <a:spcPct val="114722"/>
              </a:lnSpc>
              <a:spcBef>
                <a:spcPts val="0"/>
              </a:spcBef>
              <a:spcAft>
                <a:spcPts val="0"/>
              </a:spcAft>
              <a:buClr>
                <a:srgbClr val="000000"/>
              </a:buClr>
              <a:buSzPts val="1800"/>
              <a:buFont typeface="Arial"/>
              <a:buNone/>
            </a:pPr>
            <a:r>
              <a:rPr lang="en-US" sz="1800" b="0" i="0" u="none" strike="noStrike" cap="none">
                <a:solidFill>
                  <a:srgbClr val="1155CC"/>
                </a:solidFill>
                <a:latin typeface="Calibri"/>
                <a:ea typeface="Calibri"/>
                <a:cs typeface="Calibri"/>
                <a:sym typeface="Calibri"/>
              </a:rPr>
              <a:t>(each </a:t>
            </a:r>
            <a:r>
              <a:rPr lang="en-US" sz="1400" b="0" i="0" u="none" strike="noStrike" cap="none">
                <a:solidFill>
                  <a:srgbClr val="1155CC"/>
                </a:solidFill>
                <a:latin typeface="Calibri"/>
                <a:ea typeface="Calibri"/>
                <a:cs typeface="Calibri"/>
                <a:sym typeface="Calibri"/>
              </a:rPr>
              <a:t>"C" </a:t>
            </a:r>
            <a:r>
              <a:rPr lang="en-US" sz="1800" b="0" i="0" u="none" strike="noStrike" cap="none">
                <a:solidFill>
                  <a:srgbClr val="1155CC"/>
                </a:solidFill>
                <a:latin typeface="Calibri"/>
                <a:ea typeface="Calibri"/>
                <a:cs typeface="Calibri"/>
                <a:sym typeface="Calibri"/>
              </a:rPr>
              <a:t>symbol represents a control bit)</a:t>
            </a:r>
            <a:endParaRPr sz="1800" b="0" i="0" u="none" strike="noStrike" cap="none">
              <a:solidFill>
                <a:srgbClr val="1155CC"/>
              </a:solidFill>
              <a:latin typeface="Calibri"/>
              <a:ea typeface="Calibri"/>
              <a:cs typeface="Calibri"/>
              <a:sym typeface="Calibri"/>
            </a:endParaRPr>
          </a:p>
          <a:p>
            <a:pPr marL="12700" marR="0" lvl="0" indent="0" algn="l" rtl="0">
              <a:lnSpc>
                <a:spcPct val="100000"/>
              </a:lnSpc>
              <a:spcBef>
                <a:spcPts val="1615"/>
              </a:spcBef>
              <a:spcAft>
                <a:spcPts val="0"/>
              </a:spcAft>
              <a:buClr>
                <a:srgbClr val="000000"/>
              </a:buClr>
              <a:buSzPts val="1200"/>
              <a:buFont typeface="Arial"/>
              <a:buNone/>
            </a:pPr>
            <a:endParaRPr sz="1200" b="0" i="0" u="none" strike="noStrike" cap="none">
              <a:solidFill>
                <a:srgbClr val="1155CC"/>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3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CPU Operation: Instruction Handling</a:t>
            </a:r>
            <a:endParaRPr/>
          </a:p>
        </p:txBody>
      </p:sp>
      <p:sp>
        <p:nvSpPr>
          <p:cNvPr id="450" name="Google Shape;450;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sp>
        <p:nvSpPr>
          <p:cNvPr id="451" name="Google Shape;451;p35"/>
          <p:cNvSpPr/>
          <p:nvPr/>
        </p:nvSpPr>
        <p:spPr>
          <a:xfrm>
            <a:off x="264159" y="1387372"/>
            <a:ext cx="8398800" cy="4433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52" name="Google Shape;452;p35"/>
          <p:cNvSpPr txBox="1"/>
          <p:nvPr/>
        </p:nvSpPr>
        <p:spPr>
          <a:xfrm>
            <a:off x="811113" y="6164459"/>
            <a:ext cx="6124500" cy="673800"/>
          </a:xfrm>
          <a:prstGeom prst="rect">
            <a:avLst/>
          </a:prstGeom>
          <a:noFill/>
          <a:ln>
            <a:noFill/>
          </a:ln>
        </p:spPr>
        <p:txBody>
          <a:bodyPr spcFirstLastPara="1" wrap="square" lIns="0" tIns="0" rIns="0" bIns="0" anchor="t" anchorCtr="0">
            <a:noAutofit/>
          </a:bodyPr>
          <a:lstStyle/>
          <a:p>
            <a:pPr marL="1783713" marR="0" lvl="0" indent="0" algn="l" rtl="0">
              <a:lnSpc>
                <a:spcPct val="114722"/>
              </a:lnSpc>
              <a:spcBef>
                <a:spcPts val="0"/>
              </a:spcBef>
              <a:spcAft>
                <a:spcPts val="0"/>
              </a:spcAft>
              <a:buClr>
                <a:srgbClr val="000000"/>
              </a:buClr>
              <a:buSzPts val="1800"/>
              <a:buFont typeface="Arial"/>
              <a:buNone/>
            </a:pPr>
            <a:r>
              <a:rPr lang="en-US" sz="1800" b="0" i="0" u="none" strike="noStrike" cap="none">
                <a:solidFill>
                  <a:srgbClr val="0B5394"/>
                </a:solidFill>
                <a:latin typeface="Calibri"/>
                <a:ea typeface="Calibri"/>
                <a:cs typeface="Calibri"/>
                <a:sym typeface="Calibri"/>
              </a:rPr>
              <a:t>(each </a:t>
            </a:r>
            <a:r>
              <a:rPr lang="en-US" sz="1400" b="0" i="0" u="none" strike="noStrike" cap="none">
                <a:solidFill>
                  <a:srgbClr val="0B5394"/>
                </a:solidFill>
                <a:latin typeface="Calibri"/>
                <a:ea typeface="Calibri"/>
                <a:cs typeface="Calibri"/>
                <a:sym typeface="Calibri"/>
              </a:rPr>
              <a:t>"C" </a:t>
            </a:r>
            <a:r>
              <a:rPr lang="en-US" sz="1800" b="0" i="0" u="none" strike="noStrike" cap="none">
                <a:solidFill>
                  <a:srgbClr val="0B5394"/>
                </a:solidFill>
                <a:latin typeface="Calibri"/>
                <a:ea typeface="Calibri"/>
                <a:cs typeface="Calibri"/>
                <a:sym typeface="Calibri"/>
              </a:rPr>
              <a:t>symbol represents a control bit)</a:t>
            </a:r>
            <a:endParaRPr sz="1800" b="0" i="0" u="none" strike="noStrike" cap="none">
              <a:solidFill>
                <a:srgbClr val="0B5394"/>
              </a:solidFill>
              <a:latin typeface="Calibri"/>
              <a:ea typeface="Calibri"/>
              <a:cs typeface="Calibri"/>
              <a:sym typeface="Calibri"/>
            </a:endParaRPr>
          </a:p>
          <a:p>
            <a:pPr marL="12700" marR="0" lvl="0" indent="0" algn="l" rtl="0">
              <a:lnSpc>
                <a:spcPct val="100000"/>
              </a:lnSpc>
              <a:spcBef>
                <a:spcPts val="1615"/>
              </a:spcBef>
              <a:spcAft>
                <a:spcPts val="0"/>
              </a:spcAft>
              <a:buClr>
                <a:srgbClr val="000000"/>
              </a:buClr>
              <a:buSzPts val="1200"/>
              <a:buFont typeface="Arial"/>
              <a:buNone/>
            </a:pPr>
            <a:endParaRPr sz="1200" b="0" i="0" u="none" strike="noStrike" cap="none">
              <a:solidFill>
                <a:srgbClr val="0B5394"/>
              </a:solidFill>
              <a:latin typeface="Calibri"/>
              <a:ea typeface="Calibri"/>
              <a:cs typeface="Calibri"/>
              <a:sym typeface="Calibri"/>
            </a:endParaRPr>
          </a:p>
        </p:txBody>
      </p:sp>
      <p:sp>
        <p:nvSpPr>
          <p:cNvPr id="453" name="Google Shape;453;p35"/>
          <p:cNvSpPr/>
          <p:nvPr/>
        </p:nvSpPr>
        <p:spPr>
          <a:xfrm>
            <a:off x="87425" y="1197675"/>
            <a:ext cx="4041000" cy="2289600"/>
          </a:xfrm>
          <a:prstGeom prst="rect">
            <a:avLst/>
          </a:prstGeom>
          <a:noFill/>
          <a:ln w="38100" cap="flat" cmpd="sng">
            <a:solidFill>
              <a:srgbClr val="CC00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2829</Words>
  <Application>Microsoft Macintosh PowerPoint</Application>
  <PresentationFormat>On-screen Show (4:3)</PresentationFormat>
  <Paragraphs>670</Paragraphs>
  <Slides>48</Slides>
  <Notes>48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Noto Sans Symbols</vt:lpstr>
      <vt:lpstr>Arial</vt:lpstr>
      <vt:lpstr>Arial Narrow</vt:lpstr>
      <vt:lpstr>Calibri</vt:lpstr>
      <vt:lpstr>Cambria Math</vt:lpstr>
      <vt:lpstr>Consolas</vt:lpstr>
      <vt:lpstr>Courier New</vt:lpstr>
      <vt:lpstr>Times New Roman</vt:lpstr>
      <vt:lpstr>Wingdings</vt:lpstr>
      <vt:lpstr>UWTheme-333-Sp18</vt:lpstr>
      <vt:lpstr>Test-taking Strategies &amp; Midterm Practice Exam  </vt:lpstr>
      <vt:lpstr>Week 7 Announcements</vt:lpstr>
      <vt:lpstr>Lecture Outline</vt:lpstr>
      <vt:lpstr>Hack CPU</vt:lpstr>
      <vt:lpstr>Hack CPU Interface Inputs</vt:lpstr>
      <vt:lpstr>Hack CPU Interface Outputs</vt:lpstr>
      <vt:lpstr>Hack CPU Implementation</vt:lpstr>
      <vt:lpstr>Hack CPU Implementation</vt:lpstr>
      <vt:lpstr>CPU Operation: Instruction Handling</vt:lpstr>
      <vt:lpstr>CPU Operation: Instruction Handling</vt:lpstr>
      <vt:lpstr>CPU Operation: Instruction Handling</vt:lpstr>
      <vt:lpstr>CPU Operation: Instruction Handling</vt:lpstr>
      <vt:lpstr>Hack: C-Instructions</vt:lpstr>
      <vt:lpstr>CPU Operation: Instruction Handling</vt:lpstr>
      <vt:lpstr>Hack: C-Instructions</vt:lpstr>
      <vt:lpstr>CPU Operation: Handling C-Instructions</vt:lpstr>
      <vt:lpstr>Hack: C-Instructions</vt:lpstr>
      <vt:lpstr>CPU Operation: Handling C-Instructions</vt:lpstr>
      <vt:lpstr>CPU Operation: Handling C-Instructions</vt:lpstr>
      <vt:lpstr>CPU Operation: Control</vt:lpstr>
      <vt:lpstr>CPU Operation: Control</vt:lpstr>
      <vt:lpstr>CPU Operation: Control</vt:lpstr>
      <vt:lpstr>Hack: C-Instructions</vt:lpstr>
      <vt:lpstr>CPU Operation: Control</vt:lpstr>
      <vt:lpstr>Hack CPU Implementation: That’s It!</vt:lpstr>
      <vt:lpstr>Lecture Outline</vt:lpstr>
      <vt:lpstr>Test-taking Strategies Discussion</vt:lpstr>
      <vt:lpstr>Test-taking Strategies</vt:lpstr>
      <vt:lpstr>Test-taking Strategies</vt:lpstr>
      <vt:lpstr>Lecture Outline</vt:lpstr>
      <vt:lpstr>Midterm Practice Exam</vt:lpstr>
      <vt:lpstr>Mock Exam Debrief &amp; Reflection</vt:lpstr>
      <vt:lpstr>Lecture Outline</vt:lpstr>
      <vt:lpstr>Question 1: Circuit Design</vt:lpstr>
      <vt:lpstr>Question 1: Circuit Design</vt:lpstr>
      <vt:lpstr>Question 1: Circuit Design</vt:lpstr>
      <vt:lpstr>Question 1: Circuit Design</vt:lpstr>
      <vt:lpstr>Question 1: Circuit Design</vt:lpstr>
      <vt:lpstr>Question 1: Circuit Design</vt:lpstr>
      <vt:lpstr>Question 1: Circuit Design Sample Rubric</vt:lpstr>
      <vt:lpstr>Question 2: Math Puzzle</vt:lpstr>
      <vt:lpstr>Question 2: Math Puzzle</vt:lpstr>
      <vt:lpstr>Question 3: Hack Assembly Programming </vt:lpstr>
      <vt:lpstr>Question 3: Hack Assembly Programming </vt:lpstr>
      <vt:lpstr>Question 3: Hack Assembly Programming </vt:lpstr>
      <vt:lpstr>Question 3: Hack Assembly Sample Rubric </vt:lpstr>
      <vt:lpstr>Question 4: Metacognitive Skills</vt:lpstr>
      <vt:lpstr>Post-Lecture 12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Taking Strategies &amp; Midterm Practice Exam  </dc:title>
  <dc:creator>Aaron Johnston</dc:creator>
  <cp:lastModifiedBy>Eric Fan</cp:lastModifiedBy>
  <cp:revision>88</cp:revision>
  <dcterms:created xsi:type="dcterms:W3CDTF">2018-03-28T08:00:24Z</dcterms:created>
  <dcterms:modified xsi:type="dcterms:W3CDTF">2022-11-08T21:04:00Z</dcterms:modified>
</cp:coreProperties>
</file>